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1"/>
  </p:sldMasterIdLst>
  <p:notesMasterIdLst>
    <p:notesMasterId r:id="rId15"/>
  </p:notesMasterIdLst>
  <p:sldIdLst>
    <p:sldId id="256" r:id="rId2"/>
    <p:sldId id="766" r:id="rId3"/>
    <p:sldId id="753" r:id="rId4"/>
    <p:sldId id="267" r:id="rId5"/>
    <p:sldId id="767" r:id="rId6"/>
    <p:sldId id="768" r:id="rId7"/>
    <p:sldId id="769" r:id="rId8"/>
    <p:sldId id="770" r:id="rId9"/>
    <p:sldId id="771" r:id="rId10"/>
    <p:sldId id="772" r:id="rId11"/>
    <p:sldId id="773" r:id="rId12"/>
    <p:sldId id="774" r:id="rId13"/>
    <p:sldId id="261" r:id="rId14"/>
  </p:sldIdLst>
  <p:sldSz cx="17856200" cy="10044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A9F46"/>
    <a:srgbClr val="2F5597"/>
    <a:srgbClr val="595959"/>
    <a:srgbClr val="F32998"/>
    <a:srgbClr val="000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1" d="100"/>
          <a:sy n="51" d="100"/>
        </p:scale>
        <p:origin x="6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83F29-1DAE-47A1-97FF-567B5DA17E4C}" type="datetimeFigureOut">
              <a:rPr lang="es-CO" smtClean="0"/>
              <a:t>20/02/2021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55175-9D22-4F78-B723-87BAB8247D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4880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025" y="1643794"/>
            <a:ext cx="13392150" cy="3496839"/>
          </a:xfrm>
        </p:spPr>
        <p:txBody>
          <a:bodyPr anchor="b"/>
          <a:lstStyle>
            <a:lvl1pPr algn="ctr">
              <a:defRPr sz="878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2025" y="5275485"/>
            <a:ext cx="13392150" cy="2425002"/>
          </a:xfrm>
        </p:spPr>
        <p:txBody>
          <a:bodyPr/>
          <a:lstStyle>
            <a:lvl1pPr marL="0" indent="0" algn="ctr">
              <a:buNone/>
              <a:defRPr sz="3515"/>
            </a:lvl1pPr>
            <a:lvl2pPr marL="669615" indent="0" algn="ctr">
              <a:buNone/>
              <a:defRPr sz="2929"/>
            </a:lvl2pPr>
            <a:lvl3pPr marL="1339230" indent="0" algn="ctr">
              <a:buNone/>
              <a:defRPr sz="2636"/>
            </a:lvl3pPr>
            <a:lvl4pPr marL="2008845" indent="0" algn="ctr">
              <a:buNone/>
              <a:defRPr sz="2343"/>
            </a:lvl4pPr>
            <a:lvl5pPr marL="2678460" indent="0" algn="ctr">
              <a:buNone/>
              <a:defRPr sz="2343"/>
            </a:lvl5pPr>
            <a:lvl6pPr marL="3348076" indent="0" algn="ctr">
              <a:buNone/>
              <a:defRPr sz="2343"/>
            </a:lvl6pPr>
            <a:lvl7pPr marL="4017691" indent="0" algn="ctr">
              <a:buNone/>
              <a:defRPr sz="2343"/>
            </a:lvl7pPr>
            <a:lvl8pPr marL="4687306" indent="0" algn="ctr">
              <a:buNone/>
              <a:defRPr sz="2343"/>
            </a:lvl8pPr>
            <a:lvl9pPr marL="5356921" indent="0" algn="ctr">
              <a:buNone/>
              <a:defRPr sz="234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93C-2380-42E2-9A89-C7E22A31A5DB}" type="datetimeFigureOut">
              <a:rPr lang="es-CO" smtClean="0"/>
              <a:t>20/02/2021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F6F6-9833-41E5-A67F-3B55F718C0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270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93C-2380-42E2-9A89-C7E22A31A5DB}" type="datetimeFigureOut">
              <a:rPr lang="es-CO" smtClean="0"/>
              <a:t>20/02/2021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F6F6-9833-41E5-A67F-3B55F718C0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981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78343" y="534756"/>
            <a:ext cx="3850243" cy="85119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7614" y="534756"/>
            <a:ext cx="11327527" cy="851192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93C-2380-42E2-9A89-C7E22A31A5DB}" type="datetimeFigureOut">
              <a:rPr lang="es-CO" smtClean="0"/>
              <a:t>20/02/2021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F6F6-9833-41E5-A67F-3B55F718C0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81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93C-2380-42E2-9A89-C7E22A31A5DB}" type="datetimeFigureOut">
              <a:rPr lang="es-CO" smtClean="0"/>
              <a:t>20/02/2021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F6F6-9833-41E5-A67F-3B55F718C0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934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313" y="2504055"/>
            <a:ext cx="15400973" cy="4178071"/>
          </a:xfrm>
        </p:spPr>
        <p:txBody>
          <a:bodyPr anchor="b"/>
          <a:lstStyle>
            <a:lvl1pPr>
              <a:defRPr sz="878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313" y="6721652"/>
            <a:ext cx="15400973" cy="2197149"/>
          </a:xfrm>
        </p:spPr>
        <p:txBody>
          <a:bodyPr/>
          <a:lstStyle>
            <a:lvl1pPr marL="0" indent="0">
              <a:buNone/>
              <a:defRPr sz="3515">
                <a:solidFill>
                  <a:schemeClr val="tx1">
                    <a:tint val="75000"/>
                  </a:schemeClr>
                </a:solidFill>
              </a:defRPr>
            </a:lvl1pPr>
            <a:lvl2pPr marL="669615" indent="0">
              <a:buNone/>
              <a:defRPr sz="2929">
                <a:solidFill>
                  <a:schemeClr val="tx1">
                    <a:tint val="75000"/>
                  </a:schemeClr>
                </a:solidFill>
              </a:defRPr>
            </a:lvl2pPr>
            <a:lvl3pPr marL="1339230" indent="0">
              <a:buNone/>
              <a:defRPr sz="2636">
                <a:solidFill>
                  <a:schemeClr val="tx1">
                    <a:tint val="75000"/>
                  </a:schemeClr>
                </a:solidFill>
              </a:defRPr>
            </a:lvl3pPr>
            <a:lvl4pPr marL="2008845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4pPr>
            <a:lvl5pPr marL="2678460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5pPr>
            <a:lvl6pPr marL="3348076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6pPr>
            <a:lvl7pPr marL="4017691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7pPr>
            <a:lvl8pPr marL="4687306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8pPr>
            <a:lvl9pPr marL="5356921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93C-2380-42E2-9A89-C7E22A31A5DB}" type="datetimeFigureOut">
              <a:rPr lang="es-CO" smtClean="0"/>
              <a:t>20/02/2021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F6F6-9833-41E5-A67F-3B55F718C0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17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14" y="2673780"/>
            <a:ext cx="7588885" cy="637289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9701" y="2673780"/>
            <a:ext cx="7588885" cy="637289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93C-2380-42E2-9A89-C7E22A31A5DB}" type="datetimeFigureOut">
              <a:rPr lang="es-CO" smtClean="0"/>
              <a:t>20/02/2021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F6F6-9833-41E5-A67F-3B55F718C0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489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939" y="534757"/>
            <a:ext cx="15400973" cy="194139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940" y="2462203"/>
            <a:ext cx="7554009" cy="1206688"/>
          </a:xfrm>
        </p:spPr>
        <p:txBody>
          <a:bodyPr anchor="b"/>
          <a:lstStyle>
            <a:lvl1pPr marL="0" indent="0">
              <a:buNone/>
              <a:defRPr sz="3515" b="1"/>
            </a:lvl1pPr>
            <a:lvl2pPr marL="669615" indent="0">
              <a:buNone/>
              <a:defRPr sz="2929" b="1"/>
            </a:lvl2pPr>
            <a:lvl3pPr marL="1339230" indent="0">
              <a:buNone/>
              <a:defRPr sz="2636" b="1"/>
            </a:lvl3pPr>
            <a:lvl4pPr marL="2008845" indent="0">
              <a:buNone/>
              <a:defRPr sz="2343" b="1"/>
            </a:lvl4pPr>
            <a:lvl5pPr marL="2678460" indent="0">
              <a:buNone/>
              <a:defRPr sz="2343" b="1"/>
            </a:lvl5pPr>
            <a:lvl6pPr marL="3348076" indent="0">
              <a:buNone/>
              <a:defRPr sz="2343" b="1"/>
            </a:lvl6pPr>
            <a:lvl7pPr marL="4017691" indent="0">
              <a:buNone/>
              <a:defRPr sz="2343" b="1"/>
            </a:lvl7pPr>
            <a:lvl8pPr marL="4687306" indent="0">
              <a:buNone/>
              <a:defRPr sz="2343" b="1"/>
            </a:lvl8pPr>
            <a:lvl9pPr marL="5356921" indent="0">
              <a:buNone/>
              <a:defRPr sz="234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9940" y="3668891"/>
            <a:ext cx="7554009" cy="53963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39701" y="2462203"/>
            <a:ext cx="7591211" cy="1206688"/>
          </a:xfrm>
        </p:spPr>
        <p:txBody>
          <a:bodyPr anchor="b"/>
          <a:lstStyle>
            <a:lvl1pPr marL="0" indent="0">
              <a:buNone/>
              <a:defRPr sz="3515" b="1"/>
            </a:lvl1pPr>
            <a:lvl2pPr marL="669615" indent="0">
              <a:buNone/>
              <a:defRPr sz="2929" b="1"/>
            </a:lvl2pPr>
            <a:lvl3pPr marL="1339230" indent="0">
              <a:buNone/>
              <a:defRPr sz="2636" b="1"/>
            </a:lvl3pPr>
            <a:lvl4pPr marL="2008845" indent="0">
              <a:buNone/>
              <a:defRPr sz="2343" b="1"/>
            </a:lvl4pPr>
            <a:lvl5pPr marL="2678460" indent="0">
              <a:buNone/>
              <a:defRPr sz="2343" b="1"/>
            </a:lvl5pPr>
            <a:lvl6pPr marL="3348076" indent="0">
              <a:buNone/>
              <a:defRPr sz="2343" b="1"/>
            </a:lvl6pPr>
            <a:lvl7pPr marL="4017691" indent="0">
              <a:buNone/>
              <a:defRPr sz="2343" b="1"/>
            </a:lvl7pPr>
            <a:lvl8pPr marL="4687306" indent="0">
              <a:buNone/>
              <a:defRPr sz="2343" b="1"/>
            </a:lvl8pPr>
            <a:lvl9pPr marL="5356921" indent="0">
              <a:buNone/>
              <a:defRPr sz="234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39701" y="3668891"/>
            <a:ext cx="7591211" cy="53963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93C-2380-42E2-9A89-C7E22A31A5DB}" type="datetimeFigureOut">
              <a:rPr lang="es-CO" smtClean="0"/>
              <a:t>20/02/2021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F6F6-9833-41E5-A67F-3B55F718C0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884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93C-2380-42E2-9A89-C7E22A31A5DB}" type="datetimeFigureOut">
              <a:rPr lang="es-CO" smtClean="0"/>
              <a:t>20/02/2021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F6F6-9833-41E5-A67F-3B55F718C0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105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93C-2380-42E2-9A89-C7E22A31A5DB}" type="datetimeFigureOut">
              <a:rPr lang="es-CO" smtClean="0"/>
              <a:t>20/02/2021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F6F6-9833-41E5-A67F-3B55F718C0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840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940" y="669608"/>
            <a:ext cx="5759089" cy="2343626"/>
          </a:xfrm>
        </p:spPr>
        <p:txBody>
          <a:bodyPr anchor="b"/>
          <a:lstStyle>
            <a:lvl1pPr>
              <a:defRPr sz="46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1211" y="1446167"/>
            <a:ext cx="9039701" cy="7137830"/>
          </a:xfrm>
        </p:spPr>
        <p:txBody>
          <a:bodyPr/>
          <a:lstStyle>
            <a:lvl1pPr>
              <a:defRPr sz="4687"/>
            </a:lvl1pPr>
            <a:lvl2pPr>
              <a:defRPr sz="4101"/>
            </a:lvl2pPr>
            <a:lvl3pPr>
              <a:defRPr sz="3515"/>
            </a:lvl3pPr>
            <a:lvl4pPr>
              <a:defRPr sz="2929"/>
            </a:lvl4pPr>
            <a:lvl5pPr>
              <a:defRPr sz="2929"/>
            </a:lvl5pPr>
            <a:lvl6pPr>
              <a:defRPr sz="2929"/>
            </a:lvl6pPr>
            <a:lvl7pPr>
              <a:defRPr sz="2929"/>
            </a:lvl7pPr>
            <a:lvl8pPr>
              <a:defRPr sz="2929"/>
            </a:lvl8pPr>
            <a:lvl9pPr>
              <a:defRPr sz="292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940" y="3013234"/>
            <a:ext cx="5759089" cy="5582389"/>
          </a:xfrm>
        </p:spPr>
        <p:txBody>
          <a:bodyPr/>
          <a:lstStyle>
            <a:lvl1pPr marL="0" indent="0">
              <a:buNone/>
              <a:defRPr sz="2343"/>
            </a:lvl1pPr>
            <a:lvl2pPr marL="669615" indent="0">
              <a:buNone/>
              <a:defRPr sz="2050"/>
            </a:lvl2pPr>
            <a:lvl3pPr marL="1339230" indent="0">
              <a:buNone/>
              <a:defRPr sz="1758"/>
            </a:lvl3pPr>
            <a:lvl4pPr marL="2008845" indent="0">
              <a:buNone/>
              <a:defRPr sz="1465"/>
            </a:lvl4pPr>
            <a:lvl5pPr marL="2678460" indent="0">
              <a:buNone/>
              <a:defRPr sz="1465"/>
            </a:lvl5pPr>
            <a:lvl6pPr marL="3348076" indent="0">
              <a:buNone/>
              <a:defRPr sz="1465"/>
            </a:lvl6pPr>
            <a:lvl7pPr marL="4017691" indent="0">
              <a:buNone/>
              <a:defRPr sz="1465"/>
            </a:lvl7pPr>
            <a:lvl8pPr marL="4687306" indent="0">
              <a:buNone/>
              <a:defRPr sz="1465"/>
            </a:lvl8pPr>
            <a:lvl9pPr marL="5356921" indent="0">
              <a:buNone/>
              <a:defRPr sz="146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93C-2380-42E2-9A89-C7E22A31A5DB}" type="datetimeFigureOut">
              <a:rPr lang="es-CO" smtClean="0"/>
              <a:t>20/02/2021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F6F6-9833-41E5-A67F-3B55F718C0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5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940" y="669608"/>
            <a:ext cx="5759089" cy="2343626"/>
          </a:xfrm>
        </p:spPr>
        <p:txBody>
          <a:bodyPr anchor="b"/>
          <a:lstStyle>
            <a:lvl1pPr>
              <a:defRPr sz="46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1211" y="1446167"/>
            <a:ext cx="9039701" cy="7137830"/>
          </a:xfrm>
        </p:spPr>
        <p:txBody>
          <a:bodyPr anchor="t"/>
          <a:lstStyle>
            <a:lvl1pPr marL="0" indent="0">
              <a:buNone/>
              <a:defRPr sz="4687"/>
            </a:lvl1pPr>
            <a:lvl2pPr marL="669615" indent="0">
              <a:buNone/>
              <a:defRPr sz="4101"/>
            </a:lvl2pPr>
            <a:lvl3pPr marL="1339230" indent="0">
              <a:buNone/>
              <a:defRPr sz="3515"/>
            </a:lvl3pPr>
            <a:lvl4pPr marL="2008845" indent="0">
              <a:buNone/>
              <a:defRPr sz="2929"/>
            </a:lvl4pPr>
            <a:lvl5pPr marL="2678460" indent="0">
              <a:buNone/>
              <a:defRPr sz="2929"/>
            </a:lvl5pPr>
            <a:lvl6pPr marL="3348076" indent="0">
              <a:buNone/>
              <a:defRPr sz="2929"/>
            </a:lvl6pPr>
            <a:lvl7pPr marL="4017691" indent="0">
              <a:buNone/>
              <a:defRPr sz="2929"/>
            </a:lvl7pPr>
            <a:lvl8pPr marL="4687306" indent="0">
              <a:buNone/>
              <a:defRPr sz="2929"/>
            </a:lvl8pPr>
            <a:lvl9pPr marL="5356921" indent="0">
              <a:buNone/>
              <a:defRPr sz="292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940" y="3013234"/>
            <a:ext cx="5759089" cy="5582389"/>
          </a:xfrm>
        </p:spPr>
        <p:txBody>
          <a:bodyPr/>
          <a:lstStyle>
            <a:lvl1pPr marL="0" indent="0">
              <a:buNone/>
              <a:defRPr sz="2343"/>
            </a:lvl1pPr>
            <a:lvl2pPr marL="669615" indent="0">
              <a:buNone/>
              <a:defRPr sz="2050"/>
            </a:lvl2pPr>
            <a:lvl3pPr marL="1339230" indent="0">
              <a:buNone/>
              <a:defRPr sz="1758"/>
            </a:lvl3pPr>
            <a:lvl4pPr marL="2008845" indent="0">
              <a:buNone/>
              <a:defRPr sz="1465"/>
            </a:lvl4pPr>
            <a:lvl5pPr marL="2678460" indent="0">
              <a:buNone/>
              <a:defRPr sz="1465"/>
            </a:lvl5pPr>
            <a:lvl6pPr marL="3348076" indent="0">
              <a:buNone/>
              <a:defRPr sz="1465"/>
            </a:lvl6pPr>
            <a:lvl7pPr marL="4017691" indent="0">
              <a:buNone/>
              <a:defRPr sz="1465"/>
            </a:lvl7pPr>
            <a:lvl8pPr marL="4687306" indent="0">
              <a:buNone/>
              <a:defRPr sz="1465"/>
            </a:lvl8pPr>
            <a:lvl9pPr marL="5356921" indent="0">
              <a:buNone/>
              <a:defRPr sz="146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93C-2380-42E2-9A89-C7E22A31A5DB}" type="datetimeFigureOut">
              <a:rPr lang="es-CO" smtClean="0"/>
              <a:t>20/02/2021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F6F6-9833-41E5-A67F-3B55F718C0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93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7614" y="534757"/>
            <a:ext cx="15400973" cy="194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614" y="2673780"/>
            <a:ext cx="15400973" cy="6372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27614" y="9309405"/>
            <a:ext cx="4017645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593C-2380-42E2-9A89-C7E22A31A5DB}" type="datetimeFigureOut">
              <a:rPr lang="es-CO" smtClean="0"/>
              <a:t>20/02/2021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14866" y="9309405"/>
            <a:ext cx="6026468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10941" y="9309405"/>
            <a:ext cx="4017645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AF6F6-9833-41E5-A67F-3B55F718C0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701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39230" rtl="0" eaLnBrk="1" latinLnBrk="0" hangingPunct="1">
        <a:lnSpc>
          <a:spcPct val="90000"/>
        </a:lnSpc>
        <a:spcBef>
          <a:spcPct val="0"/>
        </a:spcBef>
        <a:buNone/>
        <a:defRPr sz="64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808" indent="-334808" algn="l" defTabSz="1339230" rtl="0" eaLnBrk="1" latinLnBrk="0" hangingPunct="1">
        <a:lnSpc>
          <a:spcPct val="90000"/>
        </a:lnSpc>
        <a:spcBef>
          <a:spcPts val="1465"/>
        </a:spcBef>
        <a:buFont typeface="Arial" panose="020B0604020202020204" pitchFamily="34" charset="0"/>
        <a:buChar char="•"/>
        <a:defRPr sz="4101" kern="1200">
          <a:solidFill>
            <a:schemeClr val="tx1"/>
          </a:solidFill>
          <a:latin typeface="+mn-lt"/>
          <a:ea typeface="+mn-ea"/>
          <a:cs typeface="+mn-cs"/>
        </a:defRPr>
      </a:lvl1pPr>
      <a:lvl2pPr marL="1004423" indent="-334808" algn="l" defTabSz="1339230" rtl="0" eaLnBrk="1" latinLnBrk="0" hangingPunct="1">
        <a:lnSpc>
          <a:spcPct val="90000"/>
        </a:lnSpc>
        <a:spcBef>
          <a:spcPts val="732"/>
        </a:spcBef>
        <a:buFont typeface="Arial" panose="020B0604020202020204" pitchFamily="34" charset="0"/>
        <a:buChar char="•"/>
        <a:defRPr sz="3515" kern="1200">
          <a:solidFill>
            <a:schemeClr val="tx1"/>
          </a:solidFill>
          <a:latin typeface="+mn-lt"/>
          <a:ea typeface="+mn-ea"/>
          <a:cs typeface="+mn-cs"/>
        </a:defRPr>
      </a:lvl2pPr>
      <a:lvl3pPr marL="1674038" indent="-334808" algn="l" defTabSz="1339230" rtl="0" eaLnBrk="1" latinLnBrk="0" hangingPunct="1">
        <a:lnSpc>
          <a:spcPct val="90000"/>
        </a:lnSpc>
        <a:spcBef>
          <a:spcPts val="732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3pPr>
      <a:lvl4pPr marL="2343653" indent="-334808" algn="l" defTabSz="1339230" rtl="0" eaLnBrk="1" latinLnBrk="0" hangingPunct="1">
        <a:lnSpc>
          <a:spcPct val="90000"/>
        </a:lnSpc>
        <a:spcBef>
          <a:spcPts val="732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4pPr>
      <a:lvl5pPr marL="3013268" indent="-334808" algn="l" defTabSz="1339230" rtl="0" eaLnBrk="1" latinLnBrk="0" hangingPunct="1">
        <a:lnSpc>
          <a:spcPct val="90000"/>
        </a:lnSpc>
        <a:spcBef>
          <a:spcPts val="732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5pPr>
      <a:lvl6pPr marL="3682883" indent="-334808" algn="l" defTabSz="1339230" rtl="0" eaLnBrk="1" latinLnBrk="0" hangingPunct="1">
        <a:lnSpc>
          <a:spcPct val="90000"/>
        </a:lnSpc>
        <a:spcBef>
          <a:spcPts val="732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6pPr>
      <a:lvl7pPr marL="4352498" indent="-334808" algn="l" defTabSz="1339230" rtl="0" eaLnBrk="1" latinLnBrk="0" hangingPunct="1">
        <a:lnSpc>
          <a:spcPct val="90000"/>
        </a:lnSpc>
        <a:spcBef>
          <a:spcPts val="732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7pPr>
      <a:lvl8pPr marL="5022113" indent="-334808" algn="l" defTabSz="1339230" rtl="0" eaLnBrk="1" latinLnBrk="0" hangingPunct="1">
        <a:lnSpc>
          <a:spcPct val="90000"/>
        </a:lnSpc>
        <a:spcBef>
          <a:spcPts val="732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8pPr>
      <a:lvl9pPr marL="5691729" indent="-334808" algn="l" defTabSz="1339230" rtl="0" eaLnBrk="1" latinLnBrk="0" hangingPunct="1">
        <a:lnSpc>
          <a:spcPct val="90000"/>
        </a:lnSpc>
        <a:spcBef>
          <a:spcPts val="732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39230" rtl="0" eaLnBrk="1" latinLnBrk="0" hangingPunct="1">
        <a:defRPr sz="2636" kern="1200">
          <a:solidFill>
            <a:schemeClr val="tx1"/>
          </a:solidFill>
          <a:latin typeface="+mn-lt"/>
          <a:ea typeface="+mn-ea"/>
          <a:cs typeface="+mn-cs"/>
        </a:defRPr>
      </a:lvl1pPr>
      <a:lvl2pPr marL="669615" algn="l" defTabSz="1339230" rtl="0" eaLnBrk="1" latinLnBrk="0" hangingPunct="1">
        <a:defRPr sz="2636" kern="1200">
          <a:solidFill>
            <a:schemeClr val="tx1"/>
          </a:solidFill>
          <a:latin typeface="+mn-lt"/>
          <a:ea typeface="+mn-ea"/>
          <a:cs typeface="+mn-cs"/>
        </a:defRPr>
      </a:lvl2pPr>
      <a:lvl3pPr marL="1339230" algn="l" defTabSz="1339230" rtl="0" eaLnBrk="1" latinLnBrk="0" hangingPunct="1">
        <a:defRPr sz="2636" kern="1200">
          <a:solidFill>
            <a:schemeClr val="tx1"/>
          </a:solidFill>
          <a:latin typeface="+mn-lt"/>
          <a:ea typeface="+mn-ea"/>
          <a:cs typeface="+mn-cs"/>
        </a:defRPr>
      </a:lvl3pPr>
      <a:lvl4pPr marL="2008845" algn="l" defTabSz="1339230" rtl="0" eaLnBrk="1" latinLnBrk="0" hangingPunct="1">
        <a:defRPr sz="2636" kern="1200">
          <a:solidFill>
            <a:schemeClr val="tx1"/>
          </a:solidFill>
          <a:latin typeface="+mn-lt"/>
          <a:ea typeface="+mn-ea"/>
          <a:cs typeface="+mn-cs"/>
        </a:defRPr>
      </a:lvl4pPr>
      <a:lvl5pPr marL="2678460" algn="l" defTabSz="1339230" rtl="0" eaLnBrk="1" latinLnBrk="0" hangingPunct="1">
        <a:defRPr sz="2636" kern="1200">
          <a:solidFill>
            <a:schemeClr val="tx1"/>
          </a:solidFill>
          <a:latin typeface="+mn-lt"/>
          <a:ea typeface="+mn-ea"/>
          <a:cs typeface="+mn-cs"/>
        </a:defRPr>
      </a:lvl5pPr>
      <a:lvl6pPr marL="3348076" algn="l" defTabSz="1339230" rtl="0" eaLnBrk="1" latinLnBrk="0" hangingPunct="1">
        <a:defRPr sz="2636" kern="1200">
          <a:solidFill>
            <a:schemeClr val="tx1"/>
          </a:solidFill>
          <a:latin typeface="+mn-lt"/>
          <a:ea typeface="+mn-ea"/>
          <a:cs typeface="+mn-cs"/>
        </a:defRPr>
      </a:lvl6pPr>
      <a:lvl7pPr marL="4017691" algn="l" defTabSz="1339230" rtl="0" eaLnBrk="1" latinLnBrk="0" hangingPunct="1">
        <a:defRPr sz="2636" kern="1200">
          <a:solidFill>
            <a:schemeClr val="tx1"/>
          </a:solidFill>
          <a:latin typeface="+mn-lt"/>
          <a:ea typeface="+mn-ea"/>
          <a:cs typeface="+mn-cs"/>
        </a:defRPr>
      </a:lvl7pPr>
      <a:lvl8pPr marL="4687306" algn="l" defTabSz="1339230" rtl="0" eaLnBrk="1" latinLnBrk="0" hangingPunct="1">
        <a:defRPr sz="2636" kern="1200">
          <a:solidFill>
            <a:schemeClr val="tx1"/>
          </a:solidFill>
          <a:latin typeface="+mn-lt"/>
          <a:ea typeface="+mn-ea"/>
          <a:cs typeface="+mn-cs"/>
        </a:defRPr>
      </a:lvl8pPr>
      <a:lvl9pPr marL="5356921" algn="l" defTabSz="1339230" rtl="0" eaLnBrk="1" latinLnBrk="0" hangingPunct="1">
        <a:defRPr sz="2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99819D10-335F-4D4C-8210-3E310E23A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061" y="1571602"/>
            <a:ext cx="12446876" cy="2713466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POLÍTICA DE PARTICIPACIÓN SOCIAL EN SALUD </a:t>
            </a:r>
          </a:p>
        </p:txBody>
      </p:sp>
    </p:spTree>
    <p:extLst>
      <p:ext uri="{BB962C8B-B14F-4D97-AF65-F5344CB8AC3E}">
        <p14:creationId xmlns:p14="http://schemas.microsoft.com/office/powerpoint/2010/main" val="574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EDAD986F-BA30-4257-BF84-5B8138D103E3}"/>
              </a:ext>
            </a:extLst>
          </p:cNvPr>
          <p:cNvGrpSpPr/>
          <p:nvPr/>
        </p:nvGrpSpPr>
        <p:grpSpPr>
          <a:xfrm>
            <a:off x="0" y="8079790"/>
            <a:ext cx="17856200" cy="1964323"/>
            <a:chOff x="0" y="5541054"/>
            <a:chExt cx="12190963" cy="1341102"/>
          </a:xfrm>
        </p:grpSpPr>
        <p:grpSp>
          <p:nvGrpSpPr>
            <p:cNvPr id="5" name="Grupo 4">
              <a:extLst>
                <a:ext uri="{FF2B5EF4-FFF2-40B4-BE49-F238E27FC236}">
                  <a16:creationId xmlns="" xmlns:a16="http://schemas.microsoft.com/office/drawing/2014/main" id="{EFC100EA-762C-4B37-97D1-93C673EC2116}"/>
                </a:ext>
              </a:extLst>
            </p:cNvPr>
            <p:cNvGrpSpPr/>
            <p:nvPr/>
          </p:nvGrpSpPr>
          <p:grpSpPr>
            <a:xfrm>
              <a:off x="0" y="6288261"/>
              <a:ext cx="12190963" cy="593895"/>
              <a:chOff x="-423081" y="6089300"/>
              <a:chExt cx="12192000" cy="593895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="" xmlns:a16="http://schemas.microsoft.com/office/drawing/2014/main" id="{6601BE42-38A1-49B1-919E-BF24C4988EBD}"/>
                  </a:ext>
                </a:extLst>
              </p:cNvPr>
              <p:cNvSpPr/>
              <p:nvPr/>
            </p:nvSpPr>
            <p:spPr>
              <a:xfrm>
                <a:off x="-423081" y="6541477"/>
                <a:ext cx="12192000" cy="14171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Rectángulo 3">
                <a:extLst>
                  <a:ext uri="{FF2B5EF4-FFF2-40B4-BE49-F238E27FC236}">
                    <a16:creationId xmlns="" xmlns:a16="http://schemas.microsoft.com/office/drawing/2014/main" id="{77BBFBB9-5E52-438C-B510-DA5543A7A627}"/>
                  </a:ext>
                </a:extLst>
              </p:cNvPr>
              <p:cNvSpPr/>
              <p:nvPr/>
            </p:nvSpPr>
            <p:spPr>
              <a:xfrm>
                <a:off x="-423081" y="6089300"/>
                <a:ext cx="8969635" cy="110532"/>
              </a:xfrm>
              <a:custGeom>
                <a:avLst/>
                <a:gdLst>
                  <a:gd name="connsiteX0" fmla="*/ 0 w 9335969"/>
                  <a:gd name="connsiteY0" fmla="*/ 0 h 110532"/>
                  <a:gd name="connsiteX1" fmla="*/ 9335969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  <a:gd name="connsiteX0" fmla="*/ 0 w 9335969"/>
                  <a:gd name="connsiteY0" fmla="*/ 0 h 110532"/>
                  <a:gd name="connsiteX1" fmla="*/ 9205341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35969" h="110532">
                    <a:moveTo>
                      <a:pt x="0" y="0"/>
                    </a:moveTo>
                    <a:lnTo>
                      <a:pt x="9205341" y="0"/>
                    </a:lnTo>
                    <a:lnTo>
                      <a:pt x="9335969" y="110532"/>
                    </a:lnTo>
                    <a:lnTo>
                      <a:pt x="0" y="1105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9F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9" name="Rectángulo 2">
                <a:extLst>
                  <a:ext uri="{FF2B5EF4-FFF2-40B4-BE49-F238E27FC236}">
                    <a16:creationId xmlns="" xmlns:a16="http://schemas.microsoft.com/office/drawing/2014/main" id="{B51D8D3C-A0D4-4E3D-BF33-881823860CFB}"/>
                  </a:ext>
                </a:extLst>
              </p:cNvPr>
              <p:cNvSpPr/>
              <p:nvPr/>
            </p:nvSpPr>
            <p:spPr>
              <a:xfrm>
                <a:off x="-423081" y="6159640"/>
                <a:ext cx="9727632" cy="381837"/>
              </a:xfrm>
              <a:custGeom>
                <a:avLst/>
                <a:gdLst>
                  <a:gd name="connsiteX0" fmla="*/ 0 w 10124924"/>
                  <a:gd name="connsiteY0" fmla="*/ 0 h 381837"/>
                  <a:gd name="connsiteX1" fmla="*/ 10124924 w 10124924"/>
                  <a:gd name="connsiteY1" fmla="*/ 0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  <a:gd name="connsiteX0" fmla="*/ 0 w 10124924"/>
                  <a:gd name="connsiteY0" fmla="*/ 0 h 381837"/>
                  <a:gd name="connsiteX1" fmla="*/ 9763183 w 10124924"/>
                  <a:gd name="connsiteY1" fmla="*/ 10049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4924" h="381837">
                    <a:moveTo>
                      <a:pt x="0" y="0"/>
                    </a:moveTo>
                    <a:lnTo>
                      <a:pt x="9763183" y="10049"/>
                    </a:lnTo>
                    <a:lnTo>
                      <a:pt x="10124924" y="381837"/>
                    </a:lnTo>
                    <a:lnTo>
                      <a:pt x="0" y="381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12B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pic>
          <p:nvPicPr>
            <p:cNvPr id="6" name="Imagen 5">
              <a:extLst>
                <a:ext uri="{FF2B5EF4-FFF2-40B4-BE49-F238E27FC236}">
                  <a16:creationId xmlns="" xmlns:a16="http://schemas.microsoft.com/office/drawing/2014/main" id="{D7B5D585-21C4-464B-BCEC-BA42A0CFD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26805" y="5541054"/>
              <a:ext cx="2239547" cy="1164214"/>
            </a:xfrm>
            <a:prstGeom prst="rect">
              <a:avLst/>
            </a:prstGeom>
          </p:spPr>
        </p:pic>
      </p:grpSp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4EFC72B5-F1EE-4422-AA5A-964371788C12}"/>
              </a:ext>
            </a:extLst>
          </p:cNvPr>
          <p:cNvSpPr txBox="1">
            <a:spLocks/>
          </p:cNvSpPr>
          <p:nvPr/>
        </p:nvSpPr>
        <p:spPr>
          <a:xfrm>
            <a:off x="1290079" y="1280983"/>
            <a:ext cx="162371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13392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4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6000" b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EJE ESTRATÉGICO #5: materialización de la participación con  decisión</a:t>
            </a:r>
            <a:endParaRPr lang="es-ES_tradnl" sz="6000" b="1" dirty="0">
              <a:solidFill>
                <a:schemeClr val="accent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20BE2744-766D-4F0F-A8AE-33FC344D9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59738"/>
              </p:ext>
            </p:extLst>
          </p:nvPr>
        </p:nvGraphicFramePr>
        <p:xfrm>
          <a:off x="3957003" y="3028440"/>
          <a:ext cx="9942194" cy="51859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2140">
                  <a:extLst>
                    <a:ext uri="{9D8B030D-6E8A-4147-A177-3AD203B41FA5}">
                      <a16:colId xmlns="" xmlns:a16="http://schemas.microsoft.com/office/drawing/2014/main" val="4128194591"/>
                    </a:ext>
                  </a:extLst>
                </a:gridCol>
                <a:gridCol w="6790054">
                  <a:extLst>
                    <a:ext uri="{9D8B030D-6E8A-4147-A177-3AD203B41FA5}">
                      <a16:colId xmlns="" xmlns:a16="http://schemas.microsoft.com/office/drawing/2014/main" val="22556921"/>
                    </a:ext>
                  </a:extLst>
                </a:gridCol>
              </a:tblGrid>
              <a:tr h="6482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EJE</a:t>
                      </a:r>
                      <a:r>
                        <a:rPr sz="14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ESTRATÉGICO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4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RESUMEN</a:t>
                      </a:r>
                      <a:r>
                        <a:rPr sz="14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sz="14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SENTIDO</a:t>
                      </a:r>
                      <a:r>
                        <a:rPr sz="14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LAS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LÍNEAS</a:t>
                      </a:r>
                      <a:r>
                        <a:rPr sz="14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ACCIÓN</a:t>
                      </a:r>
                      <a:r>
                        <a:rPr sz="14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sz="14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EJE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3465883"/>
                  </a:ext>
                </a:extLst>
              </a:tr>
              <a:tr h="3833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4400">
                        <a:latin typeface="Times New Roman"/>
                        <a:cs typeface="Times New Roman"/>
                      </a:endParaRPr>
                    </a:p>
                    <a:p>
                      <a:pPr marL="69215" marR="109855">
                        <a:lnSpc>
                          <a:spcPct val="114900"/>
                        </a:lnSpc>
                      </a:pPr>
                      <a:r>
                        <a:rPr sz="3200" spc="-150" dirty="0">
                          <a:latin typeface="Arial"/>
                          <a:cs typeface="Arial"/>
                        </a:rPr>
                        <a:t>Gestión </a:t>
                      </a:r>
                      <a:r>
                        <a:rPr sz="3200" spc="-18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3200" spc="-170" dirty="0">
                          <a:latin typeface="Arial"/>
                          <a:cs typeface="Arial"/>
                        </a:rPr>
                        <a:t>garantía  </a:t>
                      </a:r>
                      <a:r>
                        <a:rPr sz="3200" spc="-120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3200" spc="-150" dirty="0">
                          <a:latin typeface="Arial"/>
                          <a:cs typeface="Arial"/>
                        </a:rPr>
                        <a:t>salud </a:t>
                      </a:r>
                      <a:r>
                        <a:rPr sz="3200" spc="-114" dirty="0">
                          <a:latin typeface="Arial"/>
                          <a:cs typeface="Arial"/>
                        </a:rPr>
                        <a:t>con  </a:t>
                      </a:r>
                      <a:r>
                        <a:rPr sz="3200" spc="-105" dirty="0">
                          <a:latin typeface="Arial"/>
                          <a:cs typeface="Arial"/>
                        </a:rPr>
                        <a:t>participación</a:t>
                      </a:r>
                      <a:r>
                        <a:rPr sz="3200" spc="-7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spc="-120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3200" spc="-70" dirty="0">
                          <a:latin typeface="Arial"/>
                          <a:cs typeface="Arial"/>
                        </a:rPr>
                        <a:t>el  </a:t>
                      </a:r>
                      <a:r>
                        <a:rPr sz="3200" spc="-160" dirty="0">
                          <a:latin typeface="Arial"/>
                          <a:cs typeface="Arial"/>
                        </a:rPr>
                        <a:t>proceso </a:t>
                      </a:r>
                      <a:r>
                        <a:rPr sz="3200" spc="-125" dirty="0">
                          <a:latin typeface="Arial"/>
                          <a:cs typeface="Arial"/>
                        </a:rPr>
                        <a:t>de  </a:t>
                      </a:r>
                      <a:r>
                        <a:rPr sz="3200" spc="-140" dirty="0">
                          <a:latin typeface="Arial"/>
                          <a:cs typeface="Arial"/>
                        </a:rPr>
                        <a:t>decisión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150" dirty="0">
                          <a:latin typeface="Carlito"/>
                          <a:cs typeface="Carlito"/>
                        </a:rPr>
                        <a:t>Este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eje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con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cuatro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líneas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acción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estratégicas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para</a:t>
                      </a:r>
                      <a:r>
                        <a:rPr sz="2150" spc="1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-25" dirty="0">
                          <a:latin typeface="Carlito"/>
                          <a:cs typeface="Carlito"/>
                        </a:rPr>
                        <a:t>el</a:t>
                      </a:r>
                      <a:endParaRPr sz="2150" dirty="0">
                        <a:latin typeface="Carlito"/>
                        <a:cs typeface="Carlito"/>
                      </a:endParaRPr>
                    </a:p>
                    <a:p>
                      <a:pPr marL="71755" marR="54610" algn="just">
                        <a:lnSpc>
                          <a:spcPct val="117900"/>
                        </a:lnSpc>
                        <a:spcBef>
                          <a:spcPts val="35"/>
                        </a:spcBef>
                      </a:pPr>
                      <a:r>
                        <a:rPr sz="2150" spc="5" dirty="0">
                          <a:latin typeface="Carlito"/>
                          <a:cs typeface="Carlito"/>
                        </a:rPr>
                        <a:t>ejercicio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pleno </a:t>
                      </a:r>
                      <a:r>
                        <a:rPr sz="2150" spc="4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participación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mediante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apropiación  de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instrumentos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y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herramientas,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y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las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condiciones 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institucionales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que le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permitan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ciudadanía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vincularse a 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gestión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del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sector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salud </a:t>
                      </a:r>
                      <a:r>
                        <a:rPr sz="2150" spc="-15" dirty="0">
                          <a:latin typeface="Carlito"/>
                          <a:cs typeface="Carlito"/>
                        </a:rPr>
                        <a:t>para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impulsar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definición, 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implantación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y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control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políticas,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programas,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generación 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proyectos,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en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presupuestación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del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sector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y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en </a:t>
                      </a:r>
                      <a:r>
                        <a:rPr sz="2150" spc="30" dirty="0">
                          <a:latin typeface="Carlito"/>
                          <a:cs typeface="Carlito"/>
                        </a:rPr>
                        <a:t>la 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solución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35" dirty="0">
                          <a:latin typeface="Carlito"/>
                          <a:cs typeface="Carlito"/>
                        </a:rPr>
                        <a:t>los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problemas </a:t>
                      </a:r>
                      <a:r>
                        <a:rPr sz="2150" spc="4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salud </a:t>
                      </a:r>
                      <a:r>
                        <a:rPr sz="2150" spc="4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su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entorno.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Así 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como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los espacios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25" dirty="0">
                          <a:latin typeface="Carlito"/>
                          <a:cs typeface="Carlito"/>
                        </a:rPr>
                        <a:t>toma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decisiones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frente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2150" spc="30" dirty="0">
                          <a:latin typeface="Carlito"/>
                          <a:cs typeface="Carlito"/>
                        </a:rPr>
                        <a:t>la 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Política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en</a:t>
                      </a:r>
                      <a:r>
                        <a:rPr sz="2150" spc="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salud.</a:t>
                      </a: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7893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381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EDAD986F-BA30-4257-BF84-5B8138D103E3}"/>
              </a:ext>
            </a:extLst>
          </p:cNvPr>
          <p:cNvGrpSpPr/>
          <p:nvPr/>
        </p:nvGrpSpPr>
        <p:grpSpPr>
          <a:xfrm>
            <a:off x="0" y="8079790"/>
            <a:ext cx="17856200" cy="1964323"/>
            <a:chOff x="0" y="5541054"/>
            <a:chExt cx="12190963" cy="1341102"/>
          </a:xfrm>
        </p:grpSpPr>
        <p:grpSp>
          <p:nvGrpSpPr>
            <p:cNvPr id="5" name="Grupo 4">
              <a:extLst>
                <a:ext uri="{FF2B5EF4-FFF2-40B4-BE49-F238E27FC236}">
                  <a16:creationId xmlns="" xmlns:a16="http://schemas.microsoft.com/office/drawing/2014/main" id="{EFC100EA-762C-4B37-97D1-93C673EC2116}"/>
                </a:ext>
              </a:extLst>
            </p:cNvPr>
            <p:cNvGrpSpPr/>
            <p:nvPr/>
          </p:nvGrpSpPr>
          <p:grpSpPr>
            <a:xfrm>
              <a:off x="0" y="6288261"/>
              <a:ext cx="12190963" cy="593895"/>
              <a:chOff x="-423081" y="6089300"/>
              <a:chExt cx="12192000" cy="593895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="" xmlns:a16="http://schemas.microsoft.com/office/drawing/2014/main" id="{6601BE42-38A1-49B1-919E-BF24C4988EBD}"/>
                  </a:ext>
                </a:extLst>
              </p:cNvPr>
              <p:cNvSpPr/>
              <p:nvPr/>
            </p:nvSpPr>
            <p:spPr>
              <a:xfrm>
                <a:off x="-423081" y="6541477"/>
                <a:ext cx="12192000" cy="14171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Rectángulo 3">
                <a:extLst>
                  <a:ext uri="{FF2B5EF4-FFF2-40B4-BE49-F238E27FC236}">
                    <a16:creationId xmlns="" xmlns:a16="http://schemas.microsoft.com/office/drawing/2014/main" id="{77BBFBB9-5E52-438C-B510-DA5543A7A627}"/>
                  </a:ext>
                </a:extLst>
              </p:cNvPr>
              <p:cNvSpPr/>
              <p:nvPr/>
            </p:nvSpPr>
            <p:spPr>
              <a:xfrm>
                <a:off x="-423081" y="6089300"/>
                <a:ext cx="8969635" cy="110532"/>
              </a:xfrm>
              <a:custGeom>
                <a:avLst/>
                <a:gdLst>
                  <a:gd name="connsiteX0" fmla="*/ 0 w 9335969"/>
                  <a:gd name="connsiteY0" fmla="*/ 0 h 110532"/>
                  <a:gd name="connsiteX1" fmla="*/ 9335969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  <a:gd name="connsiteX0" fmla="*/ 0 w 9335969"/>
                  <a:gd name="connsiteY0" fmla="*/ 0 h 110532"/>
                  <a:gd name="connsiteX1" fmla="*/ 9205341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35969" h="110532">
                    <a:moveTo>
                      <a:pt x="0" y="0"/>
                    </a:moveTo>
                    <a:lnTo>
                      <a:pt x="9205341" y="0"/>
                    </a:lnTo>
                    <a:lnTo>
                      <a:pt x="9335969" y="110532"/>
                    </a:lnTo>
                    <a:lnTo>
                      <a:pt x="0" y="1105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9F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9" name="Rectángulo 2">
                <a:extLst>
                  <a:ext uri="{FF2B5EF4-FFF2-40B4-BE49-F238E27FC236}">
                    <a16:creationId xmlns="" xmlns:a16="http://schemas.microsoft.com/office/drawing/2014/main" id="{B51D8D3C-A0D4-4E3D-BF33-881823860CFB}"/>
                  </a:ext>
                </a:extLst>
              </p:cNvPr>
              <p:cNvSpPr/>
              <p:nvPr/>
            </p:nvSpPr>
            <p:spPr>
              <a:xfrm>
                <a:off x="-423081" y="6159640"/>
                <a:ext cx="9727632" cy="381837"/>
              </a:xfrm>
              <a:custGeom>
                <a:avLst/>
                <a:gdLst>
                  <a:gd name="connsiteX0" fmla="*/ 0 w 10124924"/>
                  <a:gd name="connsiteY0" fmla="*/ 0 h 381837"/>
                  <a:gd name="connsiteX1" fmla="*/ 10124924 w 10124924"/>
                  <a:gd name="connsiteY1" fmla="*/ 0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  <a:gd name="connsiteX0" fmla="*/ 0 w 10124924"/>
                  <a:gd name="connsiteY0" fmla="*/ 0 h 381837"/>
                  <a:gd name="connsiteX1" fmla="*/ 9763183 w 10124924"/>
                  <a:gd name="connsiteY1" fmla="*/ 10049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4924" h="381837">
                    <a:moveTo>
                      <a:pt x="0" y="0"/>
                    </a:moveTo>
                    <a:lnTo>
                      <a:pt x="9763183" y="10049"/>
                    </a:lnTo>
                    <a:lnTo>
                      <a:pt x="10124924" y="381837"/>
                    </a:lnTo>
                    <a:lnTo>
                      <a:pt x="0" y="381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12B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pic>
          <p:nvPicPr>
            <p:cNvPr id="6" name="Imagen 5">
              <a:extLst>
                <a:ext uri="{FF2B5EF4-FFF2-40B4-BE49-F238E27FC236}">
                  <a16:creationId xmlns="" xmlns:a16="http://schemas.microsoft.com/office/drawing/2014/main" id="{D7B5D585-21C4-464B-BCEC-BA42A0CFD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26805" y="5541054"/>
              <a:ext cx="2239547" cy="1164214"/>
            </a:xfrm>
            <a:prstGeom prst="rect">
              <a:avLst/>
            </a:prstGeom>
          </p:spPr>
        </p:pic>
      </p:grpSp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4EFC72B5-F1EE-4422-AA5A-964371788C12}"/>
              </a:ext>
            </a:extLst>
          </p:cNvPr>
          <p:cNvSpPr txBox="1">
            <a:spLocks/>
          </p:cNvSpPr>
          <p:nvPr/>
        </p:nvSpPr>
        <p:spPr>
          <a:xfrm>
            <a:off x="809534" y="1155995"/>
            <a:ext cx="162371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3392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4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6000" b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ESPACIOS DE PARTICIPACIÓN: </a:t>
            </a:r>
            <a:r>
              <a:rPr lang="es-CO" sz="58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(mínimo obligatorio)</a:t>
            </a:r>
            <a:endParaRPr lang="es-ES_tradnl" sz="5800" dirty="0">
              <a:solidFill>
                <a:schemeClr val="accent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="" xmlns:a16="http://schemas.microsoft.com/office/drawing/2014/main" id="{79E96D25-DDF0-4E09-AEFE-11E5A8EE0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8033" y="2946242"/>
            <a:ext cx="6592518" cy="4739649"/>
          </a:xfrm>
          <a:noFill/>
        </p:spPr>
        <p:txBody>
          <a:bodyPr>
            <a:normAutofit/>
          </a:bodyPr>
          <a:lstStyle/>
          <a:p>
            <a:r>
              <a:rPr lang="es-CO" sz="2800" dirty="0">
                <a:solidFill>
                  <a:srgbClr val="002060"/>
                </a:solidFill>
                <a:cs typeface="Arial" panose="020B0604020202020204" pitchFamily="34" charset="0"/>
              </a:rPr>
              <a:t>Canales de Comunicación, medios  electrónicos y presenciales</a:t>
            </a:r>
          </a:p>
          <a:p>
            <a:r>
              <a:rPr lang="es-CO" sz="2800" dirty="0">
                <a:solidFill>
                  <a:srgbClr val="002060"/>
                </a:solidFill>
                <a:cs typeface="Arial" panose="020B0604020202020204" pitchFamily="34" charset="0"/>
              </a:rPr>
              <a:t>Espacios institucionales como  mecanismo de discusión</a:t>
            </a:r>
          </a:p>
          <a:p>
            <a:r>
              <a:rPr lang="es-CO" sz="2800" dirty="0">
                <a:solidFill>
                  <a:srgbClr val="002060"/>
                </a:solidFill>
                <a:cs typeface="Arial" panose="020B0604020202020204" pitchFamily="34" charset="0"/>
              </a:rPr>
              <a:t>Identificar en cada área misional  dónde se pueden hacer ejercicios  de participación</a:t>
            </a:r>
          </a:p>
          <a:p>
            <a:r>
              <a:rPr lang="es-CO" sz="2800" dirty="0">
                <a:solidFill>
                  <a:srgbClr val="002060"/>
                </a:solidFill>
                <a:cs typeface="Arial" panose="020B0604020202020204" pitchFamily="34" charset="0"/>
              </a:rPr>
              <a:t>Diálogos participativos con la  comunidad</a:t>
            </a:r>
          </a:p>
        </p:txBody>
      </p:sp>
      <p:sp>
        <p:nvSpPr>
          <p:cNvPr id="11" name="object 4">
            <a:extLst>
              <a:ext uri="{FF2B5EF4-FFF2-40B4-BE49-F238E27FC236}">
                <a16:creationId xmlns="" xmlns:a16="http://schemas.microsoft.com/office/drawing/2014/main" id="{9AF562FC-4314-400B-A174-8A740D7FD6FD}"/>
              </a:ext>
            </a:extLst>
          </p:cNvPr>
          <p:cNvSpPr txBox="1"/>
          <p:nvPr/>
        </p:nvSpPr>
        <p:spPr>
          <a:xfrm>
            <a:off x="9196556" y="2937507"/>
            <a:ext cx="6881013" cy="3157018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34808" marR="435609" indent="-334808" defTabSz="1339230">
              <a:lnSpc>
                <a:spcPct val="90000"/>
              </a:lnSpc>
              <a:spcBef>
                <a:spcPts val="1465"/>
              </a:spcBef>
              <a:buSzPct val="96153"/>
              <a:buFont typeface="Arial" panose="020B0604020202020204" pitchFamily="34" charset="0"/>
              <a:buChar char="•"/>
              <a:tabLst>
                <a:tab pos="280035" algn="l"/>
                <a:tab pos="3262629" algn="l"/>
              </a:tabLst>
            </a:pPr>
            <a:r>
              <a:rPr sz="2800" dirty="0">
                <a:solidFill>
                  <a:srgbClr val="002060"/>
                </a:solidFill>
                <a:cs typeface="Arial" panose="020B0604020202020204" pitchFamily="34" charset="0"/>
              </a:rPr>
              <a:t>Reconocimiento público a los  representant</a:t>
            </a:r>
            <a:r>
              <a:rPr lang="es-CO" sz="2800" dirty="0">
                <a:solidFill>
                  <a:srgbClr val="002060"/>
                </a:solidFill>
                <a:cs typeface="Arial" panose="020B0604020202020204" pitchFamily="34" charset="0"/>
              </a:rPr>
              <a:t>e</a:t>
            </a:r>
            <a:r>
              <a:rPr sz="2800" dirty="0">
                <a:solidFill>
                  <a:srgbClr val="002060"/>
                </a:solidFill>
                <a:cs typeface="Arial" panose="020B0604020202020204" pitchFamily="34" charset="0"/>
              </a:rPr>
              <a:t>s</a:t>
            </a:r>
          </a:p>
          <a:p>
            <a:pPr marL="334808" marR="395605" indent="-334808" defTabSz="1339230">
              <a:lnSpc>
                <a:spcPct val="90000"/>
              </a:lnSpc>
              <a:spcBef>
                <a:spcPts val="1465"/>
              </a:spcBef>
              <a:buSzPct val="96153"/>
              <a:buFont typeface="Arial" panose="020B0604020202020204" pitchFamily="34" charset="0"/>
              <a:buChar char="•"/>
              <a:tabLst>
                <a:tab pos="280035" algn="l"/>
              </a:tabLst>
            </a:pPr>
            <a:r>
              <a:rPr sz="2800" dirty="0">
                <a:solidFill>
                  <a:srgbClr val="002060"/>
                </a:solidFill>
                <a:cs typeface="Arial" panose="020B0604020202020204" pitchFamily="34" charset="0"/>
              </a:rPr>
              <a:t>Implementar Tics y usar redes  sociales para promover  intercambios con la comunidad</a:t>
            </a:r>
          </a:p>
          <a:p>
            <a:pPr marL="334808" marR="5080" indent="-334808" defTabSz="1339230">
              <a:lnSpc>
                <a:spcPct val="90000"/>
              </a:lnSpc>
              <a:spcBef>
                <a:spcPts val="1465"/>
              </a:spcBef>
              <a:buSzPct val="96153"/>
              <a:buFont typeface="Arial" panose="020B0604020202020204" pitchFamily="34" charset="0"/>
              <a:buChar char="•"/>
              <a:tabLst>
                <a:tab pos="280035" algn="l"/>
              </a:tabLst>
            </a:pPr>
            <a:r>
              <a:rPr sz="2800" dirty="0">
                <a:solidFill>
                  <a:srgbClr val="002060"/>
                </a:solidFill>
                <a:cs typeface="Arial" panose="020B0604020202020204" pitchFamily="34" charset="0"/>
              </a:rPr>
              <a:t>Propiciar encuentros de la  comunidad con las autoridades de  salud</a:t>
            </a:r>
          </a:p>
        </p:txBody>
      </p:sp>
    </p:spTree>
    <p:extLst>
      <p:ext uri="{BB962C8B-B14F-4D97-AF65-F5344CB8AC3E}">
        <p14:creationId xmlns:p14="http://schemas.microsoft.com/office/powerpoint/2010/main" val="4203386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EDAD986F-BA30-4257-BF84-5B8138D103E3}"/>
              </a:ext>
            </a:extLst>
          </p:cNvPr>
          <p:cNvGrpSpPr/>
          <p:nvPr/>
        </p:nvGrpSpPr>
        <p:grpSpPr>
          <a:xfrm>
            <a:off x="0" y="8079790"/>
            <a:ext cx="17856200" cy="1964323"/>
            <a:chOff x="0" y="5541054"/>
            <a:chExt cx="12190963" cy="1341102"/>
          </a:xfrm>
        </p:grpSpPr>
        <p:grpSp>
          <p:nvGrpSpPr>
            <p:cNvPr id="5" name="Grupo 4">
              <a:extLst>
                <a:ext uri="{FF2B5EF4-FFF2-40B4-BE49-F238E27FC236}">
                  <a16:creationId xmlns="" xmlns:a16="http://schemas.microsoft.com/office/drawing/2014/main" id="{EFC100EA-762C-4B37-97D1-93C673EC2116}"/>
                </a:ext>
              </a:extLst>
            </p:cNvPr>
            <p:cNvGrpSpPr/>
            <p:nvPr/>
          </p:nvGrpSpPr>
          <p:grpSpPr>
            <a:xfrm>
              <a:off x="0" y="6288261"/>
              <a:ext cx="12190963" cy="593895"/>
              <a:chOff x="-423081" y="6089300"/>
              <a:chExt cx="12192000" cy="593895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="" xmlns:a16="http://schemas.microsoft.com/office/drawing/2014/main" id="{6601BE42-38A1-49B1-919E-BF24C4988EBD}"/>
                  </a:ext>
                </a:extLst>
              </p:cNvPr>
              <p:cNvSpPr/>
              <p:nvPr/>
            </p:nvSpPr>
            <p:spPr>
              <a:xfrm>
                <a:off x="-423081" y="6541477"/>
                <a:ext cx="12192000" cy="14171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Rectángulo 3">
                <a:extLst>
                  <a:ext uri="{FF2B5EF4-FFF2-40B4-BE49-F238E27FC236}">
                    <a16:creationId xmlns="" xmlns:a16="http://schemas.microsoft.com/office/drawing/2014/main" id="{77BBFBB9-5E52-438C-B510-DA5543A7A627}"/>
                  </a:ext>
                </a:extLst>
              </p:cNvPr>
              <p:cNvSpPr/>
              <p:nvPr/>
            </p:nvSpPr>
            <p:spPr>
              <a:xfrm>
                <a:off x="-423081" y="6089300"/>
                <a:ext cx="8969635" cy="110532"/>
              </a:xfrm>
              <a:custGeom>
                <a:avLst/>
                <a:gdLst>
                  <a:gd name="connsiteX0" fmla="*/ 0 w 9335969"/>
                  <a:gd name="connsiteY0" fmla="*/ 0 h 110532"/>
                  <a:gd name="connsiteX1" fmla="*/ 9335969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  <a:gd name="connsiteX0" fmla="*/ 0 w 9335969"/>
                  <a:gd name="connsiteY0" fmla="*/ 0 h 110532"/>
                  <a:gd name="connsiteX1" fmla="*/ 9205341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35969" h="110532">
                    <a:moveTo>
                      <a:pt x="0" y="0"/>
                    </a:moveTo>
                    <a:lnTo>
                      <a:pt x="9205341" y="0"/>
                    </a:lnTo>
                    <a:lnTo>
                      <a:pt x="9335969" y="110532"/>
                    </a:lnTo>
                    <a:lnTo>
                      <a:pt x="0" y="1105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9F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9" name="Rectángulo 2">
                <a:extLst>
                  <a:ext uri="{FF2B5EF4-FFF2-40B4-BE49-F238E27FC236}">
                    <a16:creationId xmlns="" xmlns:a16="http://schemas.microsoft.com/office/drawing/2014/main" id="{B51D8D3C-A0D4-4E3D-BF33-881823860CFB}"/>
                  </a:ext>
                </a:extLst>
              </p:cNvPr>
              <p:cNvSpPr/>
              <p:nvPr/>
            </p:nvSpPr>
            <p:spPr>
              <a:xfrm>
                <a:off x="-423081" y="6159640"/>
                <a:ext cx="9727632" cy="381837"/>
              </a:xfrm>
              <a:custGeom>
                <a:avLst/>
                <a:gdLst>
                  <a:gd name="connsiteX0" fmla="*/ 0 w 10124924"/>
                  <a:gd name="connsiteY0" fmla="*/ 0 h 381837"/>
                  <a:gd name="connsiteX1" fmla="*/ 10124924 w 10124924"/>
                  <a:gd name="connsiteY1" fmla="*/ 0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  <a:gd name="connsiteX0" fmla="*/ 0 w 10124924"/>
                  <a:gd name="connsiteY0" fmla="*/ 0 h 381837"/>
                  <a:gd name="connsiteX1" fmla="*/ 9763183 w 10124924"/>
                  <a:gd name="connsiteY1" fmla="*/ 10049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4924" h="381837">
                    <a:moveTo>
                      <a:pt x="0" y="0"/>
                    </a:moveTo>
                    <a:lnTo>
                      <a:pt x="9763183" y="10049"/>
                    </a:lnTo>
                    <a:lnTo>
                      <a:pt x="10124924" y="381837"/>
                    </a:lnTo>
                    <a:lnTo>
                      <a:pt x="0" y="381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12B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pic>
          <p:nvPicPr>
            <p:cNvPr id="6" name="Imagen 5">
              <a:extLst>
                <a:ext uri="{FF2B5EF4-FFF2-40B4-BE49-F238E27FC236}">
                  <a16:creationId xmlns="" xmlns:a16="http://schemas.microsoft.com/office/drawing/2014/main" id="{D7B5D585-21C4-464B-BCEC-BA42A0CFD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26805" y="5541054"/>
              <a:ext cx="2239547" cy="1164214"/>
            </a:xfrm>
            <a:prstGeom prst="rect">
              <a:avLst/>
            </a:prstGeom>
          </p:spPr>
        </p:pic>
      </p:grpSp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4EFC72B5-F1EE-4422-AA5A-964371788C12}"/>
              </a:ext>
            </a:extLst>
          </p:cNvPr>
          <p:cNvSpPr txBox="1">
            <a:spLocks/>
          </p:cNvSpPr>
          <p:nvPr/>
        </p:nvSpPr>
        <p:spPr>
          <a:xfrm>
            <a:off x="809534" y="45204"/>
            <a:ext cx="162371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3392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4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PPSS MAPLE</a:t>
            </a:r>
            <a:endParaRPr lang="es-ES_tradnl" sz="5800" dirty="0">
              <a:solidFill>
                <a:schemeClr val="accent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="" xmlns:a16="http://schemas.microsoft.com/office/drawing/2014/main" id="{1B941DCC-0B77-4856-812F-FB61149FC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5968" y="1218672"/>
            <a:ext cx="8704262" cy="792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543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99819D10-335F-4D4C-8210-3E310E23A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0883" y="2400937"/>
            <a:ext cx="4810099" cy="1975119"/>
          </a:xfrm>
        </p:spPr>
        <p:txBody>
          <a:bodyPr>
            <a:noAutofit/>
          </a:bodyPr>
          <a:lstStyle/>
          <a:p>
            <a:r>
              <a:rPr lang="es-ES_tradnl" sz="115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365793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EDAD986F-BA30-4257-BF84-5B8138D103E3}"/>
              </a:ext>
            </a:extLst>
          </p:cNvPr>
          <p:cNvGrpSpPr/>
          <p:nvPr/>
        </p:nvGrpSpPr>
        <p:grpSpPr>
          <a:xfrm>
            <a:off x="0" y="8079790"/>
            <a:ext cx="17856200" cy="1964323"/>
            <a:chOff x="0" y="5541054"/>
            <a:chExt cx="12190963" cy="1341102"/>
          </a:xfrm>
        </p:grpSpPr>
        <p:grpSp>
          <p:nvGrpSpPr>
            <p:cNvPr id="5" name="Grupo 4">
              <a:extLst>
                <a:ext uri="{FF2B5EF4-FFF2-40B4-BE49-F238E27FC236}">
                  <a16:creationId xmlns="" xmlns:a16="http://schemas.microsoft.com/office/drawing/2014/main" id="{EFC100EA-762C-4B37-97D1-93C673EC2116}"/>
                </a:ext>
              </a:extLst>
            </p:cNvPr>
            <p:cNvGrpSpPr/>
            <p:nvPr/>
          </p:nvGrpSpPr>
          <p:grpSpPr>
            <a:xfrm>
              <a:off x="0" y="6288261"/>
              <a:ext cx="12190963" cy="593895"/>
              <a:chOff x="-423081" y="6089300"/>
              <a:chExt cx="12192000" cy="593895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="" xmlns:a16="http://schemas.microsoft.com/office/drawing/2014/main" id="{6601BE42-38A1-49B1-919E-BF24C4988EBD}"/>
                  </a:ext>
                </a:extLst>
              </p:cNvPr>
              <p:cNvSpPr/>
              <p:nvPr/>
            </p:nvSpPr>
            <p:spPr>
              <a:xfrm>
                <a:off x="-423081" y="6541477"/>
                <a:ext cx="12192000" cy="14171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Rectángulo 3">
                <a:extLst>
                  <a:ext uri="{FF2B5EF4-FFF2-40B4-BE49-F238E27FC236}">
                    <a16:creationId xmlns="" xmlns:a16="http://schemas.microsoft.com/office/drawing/2014/main" id="{77BBFBB9-5E52-438C-B510-DA5543A7A627}"/>
                  </a:ext>
                </a:extLst>
              </p:cNvPr>
              <p:cNvSpPr/>
              <p:nvPr/>
            </p:nvSpPr>
            <p:spPr>
              <a:xfrm>
                <a:off x="-423081" y="6089300"/>
                <a:ext cx="8969635" cy="110532"/>
              </a:xfrm>
              <a:custGeom>
                <a:avLst/>
                <a:gdLst>
                  <a:gd name="connsiteX0" fmla="*/ 0 w 9335969"/>
                  <a:gd name="connsiteY0" fmla="*/ 0 h 110532"/>
                  <a:gd name="connsiteX1" fmla="*/ 9335969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  <a:gd name="connsiteX0" fmla="*/ 0 w 9335969"/>
                  <a:gd name="connsiteY0" fmla="*/ 0 h 110532"/>
                  <a:gd name="connsiteX1" fmla="*/ 9205341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35969" h="110532">
                    <a:moveTo>
                      <a:pt x="0" y="0"/>
                    </a:moveTo>
                    <a:lnTo>
                      <a:pt x="9205341" y="0"/>
                    </a:lnTo>
                    <a:lnTo>
                      <a:pt x="9335969" y="110532"/>
                    </a:lnTo>
                    <a:lnTo>
                      <a:pt x="0" y="1105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9F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9" name="Rectángulo 2">
                <a:extLst>
                  <a:ext uri="{FF2B5EF4-FFF2-40B4-BE49-F238E27FC236}">
                    <a16:creationId xmlns="" xmlns:a16="http://schemas.microsoft.com/office/drawing/2014/main" id="{B51D8D3C-A0D4-4E3D-BF33-881823860CFB}"/>
                  </a:ext>
                </a:extLst>
              </p:cNvPr>
              <p:cNvSpPr/>
              <p:nvPr/>
            </p:nvSpPr>
            <p:spPr>
              <a:xfrm>
                <a:off x="-423081" y="6159640"/>
                <a:ext cx="9727632" cy="381837"/>
              </a:xfrm>
              <a:custGeom>
                <a:avLst/>
                <a:gdLst>
                  <a:gd name="connsiteX0" fmla="*/ 0 w 10124924"/>
                  <a:gd name="connsiteY0" fmla="*/ 0 h 381837"/>
                  <a:gd name="connsiteX1" fmla="*/ 10124924 w 10124924"/>
                  <a:gd name="connsiteY1" fmla="*/ 0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  <a:gd name="connsiteX0" fmla="*/ 0 w 10124924"/>
                  <a:gd name="connsiteY0" fmla="*/ 0 h 381837"/>
                  <a:gd name="connsiteX1" fmla="*/ 9763183 w 10124924"/>
                  <a:gd name="connsiteY1" fmla="*/ 10049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4924" h="381837">
                    <a:moveTo>
                      <a:pt x="0" y="0"/>
                    </a:moveTo>
                    <a:lnTo>
                      <a:pt x="9763183" y="10049"/>
                    </a:lnTo>
                    <a:lnTo>
                      <a:pt x="10124924" y="381837"/>
                    </a:lnTo>
                    <a:lnTo>
                      <a:pt x="0" y="381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12B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pic>
          <p:nvPicPr>
            <p:cNvPr id="6" name="Imagen 5">
              <a:extLst>
                <a:ext uri="{FF2B5EF4-FFF2-40B4-BE49-F238E27FC236}">
                  <a16:creationId xmlns="" xmlns:a16="http://schemas.microsoft.com/office/drawing/2014/main" id="{D7B5D585-21C4-464B-BCEC-BA42A0CFD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26805" y="5541054"/>
              <a:ext cx="2239547" cy="1164214"/>
            </a:xfrm>
            <a:prstGeom prst="rect">
              <a:avLst/>
            </a:prstGeom>
          </p:spPr>
        </p:pic>
      </p:grpSp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4EFC72B5-F1EE-4422-AA5A-964371788C12}"/>
              </a:ext>
            </a:extLst>
          </p:cNvPr>
          <p:cNvSpPr txBox="1">
            <a:spLocks/>
          </p:cNvSpPr>
          <p:nvPr/>
        </p:nvSpPr>
        <p:spPr>
          <a:xfrm>
            <a:off x="809534" y="1285450"/>
            <a:ext cx="162371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13392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4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Objetivos de la Política de Participación Social en  Salud (PPSS)</a:t>
            </a:r>
            <a:endParaRPr lang="es-ES_tradnl" sz="6000" b="1" dirty="0">
              <a:solidFill>
                <a:schemeClr val="accent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="" xmlns:a16="http://schemas.microsoft.com/office/drawing/2014/main" id="{79E96D25-DDF0-4E09-AEFE-11E5A8EE0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4342" y="3254627"/>
            <a:ext cx="13136777" cy="3345656"/>
          </a:xfrm>
          <a:noFill/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O" sz="4000" dirty="0">
                <a:solidFill>
                  <a:srgbClr val="002060"/>
                </a:solidFill>
                <a:cs typeface="Arial" panose="020B0604020202020204" pitchFamily="34" charset="0"/>
              </a:rPr>
              <a:t>Planificar y desarrollar las directrices que le permitan al Estado  garantizar el derecho a la participación social en salud y su  fortalecimiento; y a la ciudadanía la apropiación de mecanismos  y condiciones para ejercer la participación con decisión para el  cumplimiento del derecho a la salud en el marco de la Ley  Estatutaria  de Salud en armonización con la Política Integral de  Atención en Salud (PAIS- MIAS).</a:t>
            </a:r>
          </a:p>
        </p:txBody>
      </p:sp>
    </p:spTree>
    <p:extLst>
      <p:ext uri="{BB962C8B-B14F-4D97-AF65-F5344CB8AC3E}">
        <p14:creationId xmlns:p14="http://schemas.microsoft.com/office/powerpoint/2010/main" val="315988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5C37CF1-0785-40C9-A272-D986EFB24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" name="Marcador de contenido 9">
            <a:extLst>
              <a:ext uri="{FF2B5EF4-FFF2-40B4-BE49-F238E27FC236}">
                <a16:creationId xmlns="" xmlns:a16="http://schemas.microsoft.com/office/drawing/2014/main" id="{5E55DC56-483F-4B33-A097-1BB6FFCE95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7899963" cy="10044114"/>
          </a:xfrm>
        </p:spPr>
      </p:pic>
      <p:sp>
        <p:nvSpPr>
          <p:cNvPr id="11" name="Elipse 10">
            <a:extLst>
              <a:ext uri="{FF2B5EF4-FFF2-40B4-BE49-F238E27FC236}">
                <a16:creationId xmlns="" xmlns:a16="http://schemas.microsoft.com/office/drawing/2014/main" id="{59D7983D-C75F-4633-8E8B-83F8EF3C63C8}"/>
              </a:ext>
            </a:extLst>
          </p:cNvPr>
          <p:cNvSpPr/>
          <p:nvPr/>
        </p:nvSpPr>
        <p:spPr>
          <a:xfrm>
            <a:off x="10146810" y="-2296261"/>
            <a:ext cx="8937112" cy="89371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636"/>
          </a:p>
        </p:txBody>
      </p:sp>
      <p:sp>
        <p:nvSpPr>
          <p:cNvPr id="12" name="Google Shape;332;p17">
            <a:extLst>
              <a:ext uri="{FF2B5EF4-FFF2-40B4-BE49-F238E27FC236}">
                <a16:creationId xmlns="" xmlns:a16="http://schemas.microsoft.com/office/drawing/2014/main" id="{813EB980-A5A0-4AB4-8FA3-1FE931A9366E}"/>
              </a:ext>
            </a:extLst>
          </p:cNvPr>
          <p:cNvSpPr txBox="1"/>
          <p:nvPr/>
        </p:nvSpPr>
        <p:spPr>
          <a:xfrm>
            <a:off x="11267769" y="1505454"/>
            <a:ext cx="5996505" cy="2398290"/>
          </a:xfrm>
          <a:prstGeom prst="rect">
            <a:avLst/>
          </a:prstGeom>
        </p:spPr>
        <p:txBody>
          <a:bodyPr vert="horz" lIns="133922" tIns="66961" rIns="133922" bIns="66961" rtlCol="0" anchor="ctr">
            <a:normAutofit fontScale="77500" lnSpcReduction="20000"/>
          </a:bodyPr>
          <a:lstStyle>
            <a:defPPr>
              <a:defRPr lang="es-CO"/>
            </a:defPPr>
            <a:lvl1pPr algn="ctr" defTabSz="1339230">
              <a:lnSpc>
                <a:spcPct val="90000"/>
              </a:lnSpc>
              <a:spcBef>
                <a:spcPct val="0"/>
              </a:spcBef>
              <a:buNone/>
              <a:defRPr sz="5400" b="1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es-CO" sz="9600" spc="-5" dirty="0"/>
              <a:t>RESOLUCIÓN </a:t>
            </a:r>
            <a:r>
              <a:rPr lang="es-CO" sz="9600" spc="10" dirty="0"/>
              <a:t>2063 DE</a:t>
            </a:r>
            <a:r>
              <a:rPr lang="es-CO" sz="9600" spc="-260" dirty="0"/>
              <a:t> </a:t>
            </a:r>
            <a:r>
              <a:rPr lang="es-CO" sz="9600" spc="10" dirty="0"/>
              <a:t>2017</a:t>
            </a:r>
            <a:endParaRPr lang="es-CO" sz="11717" dirty="0"/>
          </a:p>
        </p:txBody>
      </p:sp>
      <p:grpSp>
        <p:nvGrpSpPr>
          <p:cNvPr id="8" name="Grupo 7">
            <a:extLst>
              <a:ext uri="{FF2B5EF4-FFF2-40B4-BE49-F238E27FC236}">
                <a16:creationId xmlns="" xmlns:a16="http://schemas.microsoft.com/office/drawing/2014/main" id="{E7E6FBCB-F9D0-4E43-8531-31DF570AD274}"/>
              </a:ext>
            </a:extLst>
          </p:cNvPr>
          <p:cNvGrpSpPr/>
          <p:nvPr/>
        </p:nvGrpSpPr>
        <p:grpSpPr>
          <a:xfrm>
            <a:off x="0" y="8079790"/>
            <a:ext cx="17856200" cy="1964323"/>
            <a:chOff x="0" y="5541054"/>
            <a:chExt cx="12190963" cy="1341102"/>
          </a:xfrm>
        </p:grpSpPr>
        <p:grpSp>
          <p:nvGrpSpPr>
            <p:cNvPr id="9" name="Grupo 8">
              <a:extLst>
                <a:ext uri="{FF2B5EF4-FFF2-40B4-BE49-F238E27FC236}">
                  <a16:creationId xmlns="" xmlns:a16="http://schemas.microsoft.com/office/drawing/2014/main" id="{4D0FB886-128C-494A-89BF-6082EB783FF2}"/>
                </a:ext>
              </a:extLst>
            </p:cNvPr>
            <p:cNvGrpSpPr/>
            <p:nvPr/>
          </p:nvGrpSpPr>
          <p:grpSpPr>
            <a:xfrm>
              <a:off x="0" y="6288261"/>
              <a:ext cx="12190963" cy="593895"/>
              <a:chOff x="-423081" y="6089300"/>
              <a:chExt cx="12192000" cy="593895"/>
            </a:xfrm>
          </p:grpSpPr>
          <p:sp>
            <p:nvSpPr>
              <p:cNvPr id="16" name="Rectángulo 15">
                <a:extLst>
                  <a:ext uri="{FF2B5EF4-FFF2-40B4-BE49-F238E27FC236}">
                    <a16:creationId xmlns="" xmlns:a16="http://schemas.microsoft.com/office/drawing/2014/main" id="{4BCDA610-4CCA-4DE1-9A7D-1E40C75BB00E}"/>
                  </a:ext>
                </a:extLst>
              </p:cNvPr>
              <p:cNvSpPr/>
              <p:nvPr/>
            </p:nvSpPr>
            <p:spPr>
              <a:xfrm>
                <a:off x="-423081" y="6541477"/>
                <a:ext cx="12192000" cy="14171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7" name="Rectángulo 3">
                <a:extLst>
                  <a:ext uri="{FF2B5EF4-FFF2-40B4-BE49-F238E27FC236}">
                    <a16:creationId xmlns="" xmlns:a16="http://schemas.microsoft.com/office/drawing/2014/main" id="{0E333E3B-827B-4D9C-960D-F531464A3DC6}"/>
                  </a:ext>
                </a:extLst>
              </p:cNvPr>
              <p:cNvSpPr/>
              <p:nvPr/>
            </p:nvSpPr>
            <p:spPr>
              <a:xfrm>
                <a:off x="-423081" y="6089300"/>
                <a:ext cx="8969635" cy="110532"/>
              </a:xfrm>
              <a:custGeom>
                <a:avLst/>
                <a:gdLst>
                  <a:gd name="connsiteX0" fmla="*/ 0 w 9335969"/>
                  <a:gd name="connsiteY0" fmla="*/ 0 h 110532"/>
                  <a:gd name="connsiteX1" fmla="*/ 9335969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  <a:gd name="connsiteX0" fmla="*/ 0 w 9335969"/>
                  <a:gd name="connsiteY0" fmla="*/ 0 h 110532"/>
                  <a:gd name="connsiteX1" fmla="*/ 9205341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35969" h="110532">
                    <a:moveTo>
                      <a:pt x="0" y="0"/>
                    </a:moveTo>
                    <a:lnTo>
                      <a:pt x="9205341" y="0"/>
                    </a:lnTo>
                    <a:lnTo>
                      <a:pt x="9335969" y="110532"/>
                    </a:lnTo>
                    <a:lnTo>
                      <a:pt x="0" y="1105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9F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Rectángulo 2">
                <a:extLst>
                  <a:ext uri="{FF2B5EF4-FFF2-40B4-BE49-F238E27FC236}">
                    <a16:creationId xmlns="" xmlns:a16="http://schemas.microsoft.com/office/drawing/2014/main" id="{3D38DE97-0218-4EBF-906B-DC0CC62C8603}"/>
                  </a:ext>
                </a:extLst>
              </p:cNvPr>
              <p:cNvSpPr/>
              <p:nvPr/>
            </p:nvSpPr>
            <p:spPr>
              <a:xfrm>
                <a:off x="-423081" y="6159640"/>
                <a:ext cx="9727632" cy="381837"/>
              </a:xfrm>
              <a:custGeom>
                <a:avLst/>
                <a:gdLst>
                  <a:gd name="connsiteX0" fmla="*/ 0 w 10124924"/>
                  <a:gd name="connsiteY0" fmla="*/ 0 h 381837"/>
                  <a:gd name="connsiteX1" fmla="*/ 10124924 w 10124924"/>
                  <a:gd name="connsiteY1" fmla="*/ 0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  <a:gd name="connsiteX0" fmla="*/ 0 w 10124924"/>
                  <a:gd name="connsiteY0" fmla="*/ 0 h 381837"/>
                  <a:gd name="connsiteX1" fmla="*/ 9763183 w 10124924"/>
                  <a:gd name="connsiteY1" fmla="*/ 10049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4924" h="381837">
                    <a:moveTo>
                      <a:pt x="0" y="0"/>
                    </a:moveTo>
                    <a:lnTo>
                      <a:pt x="9763183" y="10049"/>
                    </a:lnTo>
                    <a:lnTo>
                      <a:pt x="10124924" y="381837"/>
                    </a:lnTo>
                    <a:lnTo>
                      <a:pt x="0" y="381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12B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pic>
          <p:nvPicPr>
            <p:cNvPr id="13" name="Imagen 12">
              <a:extLst>
                <a:ext uri="{FF2B5EF4-FFF2-40B4-BE49-F238E27FC236}">
                  <a16:creationId xmlns="" xmlns:a16="http://schemas.microsoft.com/office/drawing/2014/main" id="{6CEC8007-F884-4EA5-BE42-E2E163C81B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26805" y="5541054"/>
              <a:ext cx="2239547" cy="11642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8768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EDAD986F-BA30-4257-BF84-5B8138D103E3}"/>
              </a:ext>
            </a:extLst>
          </p:cNvPr>
          <p:cNvGrpSpPr/>
          <p:nvPr/>
        </p:nvGrpSpPr>
        <p:grpSpPr>
          <a:xfrm>
            <a:off x="0" y="8079790"/>
            <a:ext cx="17856200" cy="1964323"/>
            <a:chOff x="0" y="5541054"/>
            <a:chExt cx="12190963" cy="1341102"/>
          </a:xfrm>
        </p:grpSpPr>
        <p:grpSp>
          <p:nvGrpSpPr>
            <p:cNvPr id="5" name="Grupo 4">
              <a:extLst>
                <a:ext uri="{FF2B5EF4-FFF2-40B4-BE49-F238E27FC236}">
                  <a16:creationId xmlns="" xmlns:a16="http://schemas.microsoft.com/office/drawing/2014/main" id="{EFC100EA-762C-4B37-97D1-93C673EC2116}"/>
                </a:ext>
              </a:extLst>
            </p:cNvPr>
            <p:cNvGrpSpPr/>
            <p:nvPr/>
          </p:nvGrpSpPr>
          <p:grpSpPr>
            <a:xfrm>
              <a:off x="0" y="6288261"/>
              <a:ext cx="12190963" cy="593895"/>
              <a:chOff x="-423081" y="6089300"/>
              <a:chExt cx="12192000" cy="593895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="" xmlns:a16="http://schemas.microsoft.com/office/drawing/2014/main" id="{6601BE42-38A1-49B1-919E-BF24C4988EBD}"/>
                  </a:ext>
                </a:extLst>
              </p:cNvPr>
              <p:cNvSpPr/>
              <p:nvPr/>
            </p:nvSpPr>
            <p:spPr>
              <a:xfrm>
                <a:off x="-423081" y="6541477"/>
                <a:ext cx="12192000" cy="14171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Rectángulo 3">
                <a:extLst>
                  <a:ext uri="{FF2B5EF4-FFF2-40B4-BE49-F238E27FC236}">
                    <a16:creationId xmlns="" xmlns:a16="http://schemas.microsoft.com/office/drawing/2014/main" id="{77BBFBB9-5E52-438C-B510-DA5543A7A627}"/>
                  </a:ext>
                </a:extLst>
              </p:cNvPr>
              <p:cNvSpPr/>
              <p:nvPr/>
            </p:nvSpPr>
            <p:spPr>
              <a:xfrm>
                <a:off x="-423081" y="6089300"/>
                <a:ext cx="8969635" cy="110532"/>
              </a:xfrm>
              <a:custGeom>
                <a:avLst/>
                <a:gdLst>
                  <a:gd name="connsiteX0" fmla="*/ 0 w 9335969"/>
                  <a:gd name="connsiteY0" fmla="*/ 0 h 110532"/>
                  <a:gd name="connsiteX1" fmla="*/ 9335969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  <a:gd name="connsiteX0" fmla="*/ 0 w 9335969"/>
                  <a:gd name="connsiteY0" fmla="*/ 0 h 110532"/>
                  <a:gd name="connsiteX1" fmla="*/ 9205341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35969" h="110532">
                    <a:moveTo>
                      <a:pt x="0" y="0"/>
                    </a:moveTo>
                    <a:lnTo>
                      <a:pt x="9205341" y="0"/>
                    </a:lnTo>
                    <a:lnTo>
                      <a:pt x="9335969" y="110532"/>
                    </a:lnTo>
                    <a:lnTo>
                      <a:pt x="0" y="1105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9F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9" name="Rectángulo 2">
                <a:extLst>
                  <a:ext uri="{FF2B5EF4-FFF2-40B4-BE49-F238E27FC236}">
                    <a16:creationId xmlns="" xmlns:a16="http://schemas.microsoft.com/office/drawing/2014/main" id="{B51D8D3C-A0D4-4E3D-BF33-881823860CFB}"/>
                  </a:ext>
                </a:extLst>
              </p:cNvPr>
              <p:cNvSpPr/>
              <p:nvPr/>
            </p:nvSpPr>
            <p:spPr>
              <a:xfrm>
                <a:off x="-423081" y="6159640"/>
                <a:ext cx="9727632" cy="381837"/>
              </a:xfrm>
              <a:custGeom>
                <a:avLst/>
                <a:gdLst>
                  <a:gd name="connsiteX0" fmla="*/ 0 w 10124924"/>
                  <a:gd name="connsiteY0" fmla="*/ 0 h 381837"/>
                  <a:gd name="connsiteX1" fmla="*/ 10124924 w 10124924"/>
                  <a:gd name="connsiteY1" fmla="*/ 0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  <a:gd name="connsiteX0" fmla="*/ 0 w 10124924"/>
                  <a:gd name="connsiteY0" fmla="*/ 0 h 381837"/>
                  <a:gd name="connsiteX1" fmla="*/ 9763183 w 10124924"/>
                  <a:gd name="connsiteY1" fmla="*/ 10049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4924" h="381837">
                    <a:moveTo>
                      <a:pt x="0" y="0"/>
                    </a:moveTo>
                    <a:lnTo>
                      <a:pt x="9763183" y="10049"/>
                    </a:lnTo>
                    <a:lnTo>
                      <a:pt x="10124924" y="381837"/>
                    </a:lnTo>
                    <a:lnTo>
                      <a:pt x="0" y="381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12B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pic>
          <p:nvPicPr>
            <p:cNvPr id="6" name="Imagen 5">
              <a:extLst>
                <a:ext uri="{FF2B5EF4-FFF2-40B4-BE49-F238E27FC236}">
                  <a16:creationId xmlns="" xmlns:a16="http://schemas.microsoft.com/office/drawing/2014/main" id="{D7B5D585-21C4-464B-BCEC-BA42A0CFD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26805" y="5541054"/>
              <a:ext cx="2239547" cy="1164214"/>
            </a:xfrm>
            <a:prstGeom prst="rect">
              <a:avLst/>
            </a:prstGeom>
          </p:spPr>
        </p:pic>
      </p:grpSp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4EFC72B5-F1EE-4422-AA5A-964371788C12}"/>
              </a:ext>
            </a:extLst>
          </p:cNvPr>
          <p:cNvSpPr txBox="1">
            <a:spLocks/>
          </p:cNvSpPr>
          <p:nvPr/>
        </p:nvSpPr>
        <p:spPr>
          <a:xfrm>
            <a:off x="809534" y="1155995"/>
            <a:ext cx="162371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3392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4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OBJETIVOS DE LA RESOLUCIÓN 2063 DE 2017</a:t>
            </a:r>
            <a:endParaRPr lang="es-ES_tradnl" sz="6000" b="1" dirty="0">
              <a:solidFill>
                <a:schemeClr val="accent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="" xmlns:a16="http://schemas.microsoft.com/office/drawing/2014/main" id="{79E96D25-DDF0-4E09-AEFE-11E5A8EE0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632" y="3132566"/>
            <a:ext cx="15581033" cy="4739649"/>
          </a:xfrm>
          <a:noFill/>
        </p:spPr>
        <p:txBody>
          <a:bodyPr>
            <a:normAutofit/>
          </a:bodyPr>
          <a:lstStyle/>
          <a:p>
            <a:pPr algn="just"/>
            <a:r>
              <a:rPr lang="es-CO" sz="2800" dirty="0">
                <a:solidFill>
                  <a:srgbClr val="002060"/>
                </a:solidFill>
                <a:cs typeface="Arial" panose="020B0604020202020204" pitchFamily="34" charset="0"/>
              </a:rPr>
              <a:t>Fortalecer la capacidad institucional para garantizar el derecho a la participación social  en salud.</a:t>
            </a:r>
          </a:p>
          <a:p>
            <a:pPr algn="just"/>
            <a:r>
              <a:rPr lang="es-CO" sz="2800" dirty="0">
                <a:solidFill>
                  <a:srgbClr val="002060"/>
                </a:solidFill>
                <a:cs typeface="Arial" panose="020B0604020202020204" pitchFamily="34" charset="0"/>
              </a:rPr>
              <a:t>Fortalecer la capacidad ciudadana para que la ciudadanía intervenga, incida y decida en la formulación de políticas públicas de salud: diseño, ejecución, evaluación y ajuste.</a:t>
            </a:r>
          </a:p>
          <a:p>
            <a:pPr algn="just"/>
            <a:r>
              <a:rPr lang="es-CO" sz="2800" dirty="0">
                <a:solidFill>
                  <a:srgbClr val="002060"/>
                </a:solidFill>
                <a:cs typeface="Arial" panose="020B0604020202020204" pitchFamily="34" charset="0"/>
              </a:rPr>
              <a:t>Promover la participación social para impulsar y difundir la cultura de la salud y el  autocuidado así como propiciar la defensa del derecho a la salud de los ciudadanos y  detectar temas cruciales para mejorar los niveles de satisfacción</a:t>
            </a:r>
          </a:p>
          <a:p>
            <a:pPr algn="just"/>
            <a:r>
              <a:rPr lang="es-CO" sz="2800" dirty="0">
                <a:solidFill>
                  <a:srgbClr val="002060"/>
                </a:solidFill>
                <a:cs typeface="Arial" panose="020B0604020202020204" pitchFamily="34" charset="0"/>
              </a:rPr>
              <a:t>Incentivar el ejercicio de control social y veeduría de recursos del sector salud y el cumplimiento de los planes de beneficios.</a:t>
            </a:r>
          </a:p>
          <a:p>
            <a:pPr algn="just"/>
            <a:r>
              <a:rPr lang="es-CO" sz="2800" dirty="0">
                <a:solidFill>
                  <a:srgbClr val="002060"/>
                </a:solidFill>
                <a:cs typeface="Arial" panose="020B0604020202020204" pitchFamily="34" charset="0"/>
              </a:rPr>
              <a:t>Promover los procesos de gestión y garantía en salud, y la participación en la  presupuestación participativa en salud</a:t>
            </a:r>
            <a:endParaRPr lang="es-CO" sz="18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26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EDAD986F-BA30-4257-BF84-5B8138D103E3}"/>
              </a:ext>
            </a:extLst>
          </p:cNvPr>
          <p:cNvGrpSpPr/>
          <p:nvPr/>
        </p:nvGrpSpPr>
        <p:grpSpPr>
          <a:xfrm>
            <a:off x="0" y="8079790"/>
            <a:ext cx="17856200" cy="1964323"/>
            <a:chOff x="0" y="5541054"/>
            <a:chExt cx="12190963" cy="1341102"/>
          </a:xfrm>
        </p:grpSpPr>
        <p:grpSp>
          <p:nvGrpSpPr>
            <p:cNvPr id="5" name="Grupo 4">
              <a:extLst>
                <a:ext uri="{FF2B5EF4-FFF2-40B4-BE49-F238E27FC236}">
                  <a16:creationId xmlns="" xmlns:a16="http://schemas.microsoft.com/office/drawing/2014/main" id="{EFC100EA-762C-4B37-97D1-93C673EC2116}"/>
                </a:ext>
              </a:extLst>
            </p:cNvPr>
            <p:cNvGrpSpPr/>
            <p:nvPr/>
          </p:nvGrpSpPr>
          <p:grpSpPr>
            <a:xfrm>
              <a:off x="0" y="6288261"/>
              <a:ext cx="12190963" cy="593895"/>
              <a:chOff x="-423081" y="6089300"/>
              <a:chExt cx="12192000" cy="593895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="" xmlns:a16="http://schemas.microsoft.com/office/drawing/2014/main" id="{6601BE42-38A1-49B1-919E-BF24C4988EBD}"/>
                  </a:ext>
                </a:extLst>
              </p:cNvPr>
              <p:cNvSpPr/>
              <p:nvPr/>
            </p:nvSpPr>
            <p:spPr>
              <a:xfrm>
                <a:off x="-423081" y="6541477"/>
                <a:ext cx="12192000" cy="14171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Rectángulo 3">
                <a:extLst>
                  <a:ext uri="{FF2B5EF4-FFF2-40B4-BE49-F238E27FC236}">
                    <a16:creationId xmlns="" xmlns:a16="http://schemas.microsoft.com/office/drawing/2014/main" id="{77BBFBB9-5E52-438C-B510-DA5543A7A627}"/>
                  </a:ext>
                </a:extLst>
              </p:cNvPr>
              <p:cNvSpPr/>
              <p:nvPr/>
            </p:nvSpPr>
            <p:spPr>
              <a:xfrm>
                <a:off x="-423081" y="6089300"/>
                <a:ext cx="8969635" cy="110532"/>
              </a:xfrm>
              <a:custGeom>
                <a:avLst/>
                <a:gdLst>
                  <a:gd name="connsiteX0" fmla="*/ 0 w 9335969"/>
                  <a:gd name="connsiteY0" fmla="*/ 0 h 110532"/>
                  <a:gd name="connsiteX1" fmla="*/ 9335969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  <a:gd name="connsiteX0" fmla="*/ 0 w 9335969"/>
                  <a:gd name="connsiteY0" fmla="*/ 0 h 110532"/>
                  <a:gd name="connsiteX1" fmla="*/ 9205341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35969" h="110532">
                    <a:moveTo>
                      <a:pt x="0" y="0"/>
                    </a:moveTo>
                    <a:lnTo>
                      <a:pt x="9205341" y="0"/>
                    </a:lnTo>
                    <a:lnTo>
                      <a:pt x="9335969" y="110532"/>
                    </a:lnTo>
                    <a:lnTo>
                      <a:pt x="0" y="1105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9F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9" name="Rectángulo 2">
                <a:extLst>
                  <a:ext uri="{FF2B5EF4-FFF2-40B4-BE49-F238E27FC236}">
                    <a16:creationId xmlns="" xmlns:a16="http://schemas.microsoft.com/office/drawing/2014/main" id="{B51D8D3C-A0D4-4E3D-BF33-881823860CFB}"/>
                  </a:ext>
                </a:extLst>
              </p:cNvPr>
              <p:cNvSpPr/>
              <p:nvPr/>
            </p:nvSpPr>
            <p:spPr>
              <a:xfrm>
                <a:off x="-423081" y="6159640"/>
                <a:ext cx="9727632" cy="381837"/>
              </a:xfrm>
              <a:custGeom>
                <a:avLst/>
                <a:gdLst>
                  <a:gd name="connsiteX0" fmla="*/ 0 w 10124924"/>
                  <a:gd name="connsiteY0" fmla="*/ 0 h 381837"/>
                  <a:gd name="connsiteX1" fmla="*/ 10124924 w 10124924"/>
                  <a:gd name="connsiteY1" fmla="*/ 0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  <a:gd name="connsiteX0" fmla="*/ 0 w 10124924"/>
                  <a:gd name="connsiteY0" fmla="*/ 0 h 381837"/>
                  <a:gd name="connsiteX1" fmla="*/ 9763183 w 10124924"/>
                  <a:gd name="connsiteY1" fmla="*/ 10049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4924" h="381837">
                    <a:moveTo>
                      <a:pt x="0" y="0"/>
                    </a:moveTo>
                    <a:lnTo>
                      <a:pt x="9763183" y="10049"/>
                    </a:lnTo>
                    <a:lnTo>
                      <a:pt x="10124924" y="381837"/>
                    </a:lnTo>
                    <a:lnTo>
                      <a:pt x="0" y="381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12B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pic>
          <p:nvPicPr>
            <p:cNvPr id="6" name="Imagen 5">
              <a:extLst>
                <a:ext uri="{FF2B5EF4-FFF2-40B4-BE49-F238E27FC236}">
                  <a16:creationId xmlns="" xmlns:a16="http://schemas.microsoft.com/office/drawing/2014/main" id="{D7B5D585-21C4-464B-BCEC-BA42A0CFD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26805" y="5541054"/>
              <a:ext cx="2239547" cy="1164214"/>
            </a:xfrm>
            <a:prstGeom prst="rect">
              <a:avLst/>
            </a:prstGeom>
          </p:spPr>
        </p:pic>
      </p:grpSp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4EFC72B5-F1EE-4422-AA5A-964371788C12}"/>
              </a:ext>
            </a:extLst>
          </p:cNvPr>
          <p:cNvSpPr txBox="1">
            <a:spLocks/>
          </p:cNvSpPr>
          <p:nvPr/>
        </p:nvSpPr>
        <p:spPr>
          <a:xfrm>
            <a:off x="1290079" y="1280983"/>
            <a:ext cx="162371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3392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4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6000" b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EJES DE PPSS</a:t>
            </a:r>
            <a:endParaRPr lang="es-ES_tradnl" sz="6000" b="1" dirty="0">
              <a:solidFill>
                <a:schemeClr val="accent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="" xmlns:a16="http://schemas.microsoft.com/office/drawing/2014/main" id="{79E96D25-DDF0-4E09-AEFE-11E5A8EE0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003" y="3263714"/>
            <a:ext cx="14782194" cy="4635305"/>
          </a:xfrm>
          <a:noFill/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CO" sz="6500" b="1" dirty="0">
                <a:solidFill>
                  <a:srgbClr val="002060"/>
                </a:solidFill>
                <a:cs typeface="Arial" panose="020B0604020202020204" pitchFamily="34" charset="0"/>
              </a:rPr>
              <a:t>Los ejes están interrelacionados entre sí:</a:t>
            </a:r>
          </a:p>
          <a:p>
            <a:pPr algn="just"/>
            <a:r>
              <a:rPr lang="es-CO" sz="6500" dirty="0">
                <a:solidFill>
                  <a:srgbClr val="002060"/>
                </a:solidFill>
                <a:cs typeface="Arial" panose="020B0604020202020204" pitchFamily="34" charset="0"/>
              </a:rPr>
              <a:t>El eje 1 genera condiciones institucionales</a:t>
            </a:r>
          </a:p>
          <a:p>
            <a:pPr algn="just"/>
            <a:r>
              <a:rPr lang="es-CO" sz="6500" dirty="0">
                <a:solidFill>
                  <a:srgbClr val="002060"/>
                </a:solidFill>
                <a:cs typeface="Arial" panose="020B0604020202020204" pitchFamily="34" charset="0"/>
              </a:rPr>
              <a:t>El eje 2 genera condiciones ciudadanas</a:t>
            </a:r>
          </a:p>
          <a:p>
            <a:pPr algn="just"/>
            <a:r>
              <a:rPr lang="es-CO" sz="6500" dirty="0">
                <a:solidFill>
                  <a:srgbClr val="002060"/>
                </a:solidFill>
                <a:cs typeface="Arial" panose="020B0604020202020204" pitchFamily="34" charset="0"/>
              </a:rPr>
              <a:t>El eje 3 modifica la mentalidad sobre el derecho a la salud  como bien público.</a:t>
            </a:r>
          </a:p>
          <a:p>
            <a:pPr algn="just"/>
            <a:r>
              <a:rPr lang="es-CO" sz="6500" dirty="0">
                <a:solidFill>
                  <a:srgbClr val="002060"/>
                </a:solidFill>
                <a:cs typeface="Arial" panose="020B0604020202020204" pitchFamily="34" charset="0"/>
              </a:rPr>
              <a:t>El eje 4 genera posibilidades de acción y control sobre la  gestión.</a:t>
            </a:r>
          </a:p>
          <a:p>
            <a:pPr algn="just"/>
            <a:r>
              <a:rPr lang="es-CO" sz="6500" dirty="0">
                <a:solidFill>
                  <a:srgbClr val="002060"/>
                </a:solidFill>
                <a:cs typeface="Arial" panose="020B0604020202020204" pitchFamily="34" charset="0"/>
              </a:rPr>
              <a:t>El eje 5 eje es la materialización de la participación con  decisión.</a:t>
            </a:r>
          </a:p>
        </p:txBody>
      </p:sp>
    </p:spTree>
    <p:extLst>
      <p:ext uri="{BB962C8B-B14F-4D97-AF65-F5344CB8AC3E}">
        <p14:creationId xmlns:p14="http://schemas.microsoft.com/office/powerpoint/2010/main" val="327090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EDAD986F-BA30-4257-BF84-5B8138D103E3}"/>
              </a:ext>
            </a:extLst>
          </p:cNvPr>
          <p:cNvGrpSpPr/>
          <p:nvPr/>
        </p:nvGrpSpPr>
        <p:grpSpPr>
          <a:xfrm>
            <a:off x="0" y="8079790"/>
            <a:ext cx="17856200" cy="1964323"/>
            <a:chOff x="0" y="5541054"/>
            <a:chExt cx="12190963" cy="1341102"/>
          </a:xfrm>
        </p:grpSpPr>
        <p:grpSp>
          <p:nvGrpSpPr>
            <p:cNvPr id="5" name="Grupo 4">
              <a:extLst>
                <a:ext uri="{FF2B5EF4-FFF2-40B4-BE49-F238E27FC236}">
                  <a16:creationId xmlns="" xmlns:a16="http://schemas.microsoft.com/office/drawing/2014/main" id="{EFC100EA-762C-4B37-97D1-93C673EC2116}"/>
                </a:ext>
              </a:extLst>
            </p:cNvPr>
            <p:cNvGrpSpPr/>
            <p:nvPr/>
          </p:nvGrpSpPr>
          <p:grpSpPr>
            <a:xfrm>
              <a:off x="0" y="6288261"/>
              <a:ext cx="12190963" cy="593895"/>
              <a:chOff x="-423081" y="6089300"/>
              <a:chExt cx="12192000" cy="593895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="" xmlns:a16="http://schemas.microsoft.com/office/drawing/2014/main" id="{6601BE42-38A1-49B1-919E-BF24C4988EBD}"/>
                  </a:ext>
                </a:extLst>
              </p:cNvPr>
              <p:cNvSpPr/>
              <p:nvPr/>
            </p:nvSpPr>
            <p:spPr>
              <a:xfrm>
                <a:off x="-423081" y="6541477"/>
                <a:ext cx="12192000" cy="14171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Rectángulo 3">
                <a:extLst>
                  <a:ext uri="{FF2B5EF4-FFF2-40B4-BE49-F238E27FC236}">
                    <a16:creationId xmlns="" xmlns:a16="http://schemas.microsoft.com/office/drawing/2014/main" id="{77BBFBB9-5E52-438C-B510-DA5543A7A627}"/>
                  </a:ext>
                </a:extLst>
              </p:cNvPr>
              <p:cNvSpPr/>
              <p:nvPr/>
            </p:nvSpPr>
            <p:spPr>
              <a:xfrm>
                <a:off x="-423081" y="6089300"/>
                <a:ext cx="8969635" cy="110532"/>
              </a:xfrm>
              <a:custGeom>
                <a:avLst/>
                <a:gdLst>
                  <a:gd name="connsiteX0" fmla="*/ 0 w 9335969"/>
                  <a:gd name="connsiteY0" fmla="*/ 0 h 110532"/>
                  <a:gd name="connsiteX1" fmla="*/ 9335969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  <a:gd name="connsiteX0" fmla="*/ 0 w 9335969"/>
                  <a:gd name="connsiteY0" fmla="*/ 0 h 110532"/>
                  <a:gd name="connsiteX1" fmla="*/ 9205341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35969" h="110532">
                    <a:moveTo>
                      <a:pt x="0" y="0"/>
                    </a:moveTo>
                    <a:lnTo>
                      <a:pt x="9205341" y="0"/>
                    </a:lnTo>
                    <a:lnTo>
                      <a:pt x="9335969" y="110532"/>
                    </a:lnTo>
                    <a:lnTo>
                      <a:pt x="0" y="1105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9F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9" name="Rectángulo 2">
                <a:extLst>
                  <a:ext uri="{FF2B5EF4-FFF2-40B4-BE49-F238E27FC236}">
                    <a16:creationId xmlns="" xmlns:a16="http://schemas.microsoft.com/office/drawing/2014/main" id="{B51D8D3C-A0D4-4E3D-BF33-881823860CFB}"/>
                  </a:ext>
                </a:extLst>
              </p:cNvPr>
              <p:cNvSpPr/>
              <p:nvPr/>
            </p:nvSpPr>
            <p:spPr>
              <a:xfrm>
                <a:off x="-423081" y="6159640"/>
                <a:ext cx="9727632" cy="381837"/>
              </a:xfrm>
              <a:custGeom>
                <a:avLst/>
                <a:gdLst>
                  <a:gd name="connsiteX0" fmla="*/ 0 w 10124924"/>
                  <a:gd name="connsiteY0" fmla="*/ 0 h 381837"/>
                  <a:gd name="connsiteX1" fmla="*/ 10124924 w 10124924"/>
                  <a:gd name="connsiteY1" fmla="*/ 0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  <a:gd name="connsiteX0" fmla="*/ 0 w 10124924"/>
                  <a:gd name="connsiteY0" fmla="*/ 0 h 381837"/>
                  <a:gd name="connsiteX1" fmla="*/ 9763183 w 10124924"/>
                  <a:gd name="connsiteY1" fmla="*/ 10049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4924" h="381837">
                    <a:moveTo>
                      <a:pt x="0" y="0"/>
                    </a:moveTo>
                    <a:lnTo>
                      <a:pt x="9763183" y="10049"/>
                    </a:lnTo>
                    <a:lnTo>
                      <a:pt x="10124924" y="381837"/>
                    </a:lnTo>
                    <a:lnTo>
                      <a:pt x="0" y="381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12B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pic>
          <p:nvPicPr>
            <p:cNvPr id="6" name="Imagen 5">
              <a:extLst>
                <a:ext uri="{FF2B5EF4-FFF2-40B4-BE49-F238E27FC236}">
                  <a16:creationId xmlns="" xmlns:a16="http://schemas.microsoft.com/office/drawing/2014/main" id="{D7B5D585-21C4-464B-BCEC-BA42A0CFD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26805" y="5541054"/>
              <a:ext cx="2239547" cy="1164214"/>
            </a:xfrm>
            <a:prstGeom prst="rect">
              <a:avLst/>
            </a:prstGeom>
          </p:spPr>
        </p:pic>
      </p:grpSp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4EFC72B5-F1EE-4422-AA5A-964371788C12}"/>
              </a:ext>
            </a:extLst>
          </p:cNvPr>
          <p:cNvSpPr txBox="1">
            <a:spLocks/>
          </p:cNvSpPr>
          <p:nvPr/>
        </p:nvSpPr>
        <p:spPr>
          <a:xfrm>
            <a:off x="1290079" y="1280983"/>
            <a:ext cx="162371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13392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4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6000" b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EJE ESTRATÉGICO #1: genera condiciones institucionales</a:t>
            </a:r>
            <a:endParaRPr lang="es-ES_tradnl" sz="6000" b="1" dirty="0">
              <a:solidFill>
                <a:schemeClr val="accent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DAAC3A91-8CFB-49BE-B65F-5D0B8B93A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289433"/>
              </p:ext>
            </p:extLst>
          </p:nvPr>
        </p:nvGraphicFramePr>
        <p:xfrm>
          <a:off x="2560638" y="2928544"/>
          <a:ext cx="13136778" cy="4187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056">
                  <a:extLst>
                    <a:ext uri="{9D8B030D-6E8A-4147-A177-3AD203B41FA5}">
                      <a16:colId xmlns="" xmlns:a16="http://schemas.microsoft.com/office/drawing/2014/main" val="945255602"/>
                    </a:ext>
                  </a:extLst>
                </a:gridCol>
                <a:gridCol w="8336722">
                  <a:extLst>
                    <a:ext uri="{9D8B030D-6E8A-4147-A177-3AD203B41FA5}">
                      <a16:colId xmlns="" xmlns:a16="http://schemas.microsoft.com/office/drawing/2014/main" val="3717769541"/>
                    </a:ext>
                  </a:extLst>
                </a:gridCol>
              </a:tblGrid>
              <a:tr h="687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EJE</a:t>
                      </a:r>
                      <a:r>
                        <a:rPr sz="14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ESTRATÉGICO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RESUMEN</a:t>
                      </a:r>
                      <a:r>
                        <a:rPr sz="14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sz="14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SENTIDO</a:t>
                      </a:r>
                      <a:r>
                        <a:rPr sz="14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LAS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LÍNEAS</a:t>
                      </a:r>
                      <a:r>
                        <a:rPr sz="14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ACCIÓN</a:t>
                      </a:r>
                      <a:r>
                        <a:rPr sz="14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sz="14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EJE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8582120"/>
                  </a:ext>
                </a:extLst>
              </a:tr>
              <a:tr h="34999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4650" dirty="0">
                        <a:latin typeface="Times New Roman"/>
                        <a:cs typeface="Times New Roman"/>
                      </a:endParaRPr>
                    </a:p>
                    <a:p>
                      <a:pPr marL="69215" marR="1034415">
                        <a:lnSpc>
                          <a:spcPct val="115399"/>
                        </a:lnSpc>
                      </a:pPr>
                      <a:r>
                        <a:rPr sz="32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3200" spc="3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3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3200" spc="-9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3200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3200" spc="-4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3200" spc="-2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3200" spc="-2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3200" spc="-4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3200" spc="-8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3200" spc="-4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3200" spc="-2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3200" spc="-3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3200" spc="-9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3200" dirty="0">
                          <a:latin typeface="Arial"/>
                          <a:cs typeface="Arial"/>
                        </a:rPr>
                        <a:t>o  </a:t>
                      </a:r>
                      <a:r>
                        <a:rPr sz="3200" spc="-95" dirty="0">
                          <a:latin typeface="Arial"/>
                          <a:cs typeface="Arial"/>
                        </a:rPr>
                        <a:t>Institucional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150" spc="-5" dirty="0">
                          <a:latin typeface="Carlito"/>
                          <a:cs typeface="Carlito"/>
                        </a:rPr>
                        <a:t>Se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fundamenta </a:t>
                      </a:r>
                      <a:r>
                        <a:rPr sz="2150" spc="35" dirty="0">
                          <a:latin typeface="Carlito"/>
                          <a:cs typeface="Carlito"/>
                        </a:rPr>
                        <a:t>en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nueve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líneas </a:t>
                      </a:r>
                      <a:r>
                        <a:rPr sz="2150" spc="4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acción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orientadas</a:t>
                      </a:r>
                      <a:r>
                        <a:rPr sz="2150" spc="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al</a:t>
                      </a:r>
                      <a:endParaRPr sz="2150" dirty="0">
                        <a:latin typeface="Carlito"/>
                        <a:cs typeface="Carlito"/>
                      </a:endParaRPr>
                    </a:p>
                    <a:p>
                      <a:pPr marL="71755" marR="52705" algn="just">
                        <a:lnSpc>
                          <a:spcPct val="117600"/>
                        </a:lnSpc>
                        <a:spcBef>
                          <a:spcPts val="45"/>
                        </a:spcBef>
                      </a:pPr>
                      <a:r>
                        <a:rPr sz="2150" spc="5" dirty="0">
                          <a:latin typeface="Carlito"/>
                          <a:cs typeface="Carlito"/>
                        </a:rPr>
                        <a:t>fortalecimiento </a:t>
                      </a:r>
                      <a:r>
                        <a:rPr sz="2150" spc="4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las capacidades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institucionales </a:t>
                      </a:r>
                      <a:r>
                        <a:rPr sz="2150" spc="-15" dirty="0">
                          <a:latin typeface="Carlito"/>
                          <a:cs typeface="Carlito"/>
                        </a:rPr>
                        <a:t>para 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cumplir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con </a:t>
                      </a:r>
                      <a:r>
                        <a:rPr sz="2150" spc="35" dirty="0">
                          <a:latin typeface="Carlito"/>
                          <a:cs typeface="Carlito"/>
                        </a:rPr>
                        <a:t>su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papel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garante: </a:t>
                      </a:r>
                      <a:r>
                        <a:rPr sz="2150" spc="30" dirty="0">
                          <a:latin typeface="Carlito"/>
                          <a:cs typeface="Carlito"/>
                        </a:rPr>
                        <a:t>debe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tener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recursos 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técnicos,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logísticos, operativos,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financieros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y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humanos. 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Se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fortalecerán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las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estructuras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del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nivel nacional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y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del 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nivel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territorial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que </a:t>
                      </a:r>
                      <a:r>
                        <a:rPr sz="2150" spc="-15" dirty="0">
                          <a:latin typeface="Carlito"/>
                          <a:cs typeface="Carlito"/>
                        </a:rPr>
                        <a:t>lideran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promoción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30" dirty="0">
                          <a:latin typeface="Carlito"/>
                          <a:cs typeface="Carlito"/>
                        </a:rPr>
                        <a:t>la 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participación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social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en</a:t>
                      </a:r>
                      <a:r>
                        <a:rPr sz="2150" spc="2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salud.</a:t>
                      </a: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0077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594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EDAD986F-BA30-4257-BF84-5B8138D103E3}"/>
              </a:ext>
            </a:extLst>
          </p:cNvPr>
          <p:cNvGrpSpPr/>
          <p:nvPr/>
        </p:nvGrpSpPr>
        <p:grpSpPr>
          <a:xfrm>
            <a:off x="0" y="8079790"/>
            <a:ext cx="17856200" cy="1964323"/>
            <a:chOff x="0" y="5541054"/>
            <a:chExt cx="12190963" cy="1341102"/>
          </a:xfrm>
        </p:grpSpPr>
        <p:grpSp>
          <p:nvGrpSpPr>
            <p:cNvPr id="5" name="Grupo 4">
              <a:extLst>
                <a:ext uri="{FF2B5EF4-FFF2-40B4-BE49-F238E27FC236}">
                  <a16:creationId xmlns="" xmlns:a16="http://schemas.microsoft.com/office/drawing/2014/main" id="{EFC100EA-762C-4B37-97D1-93C673EC2116}"/>
                </a:ext>
              </a:extLst>
            </p:cNvPr>
            <p:cNvGrpSpPr/>
            <p:nvPr/>
          </p:nvGrpSpPr>
          <p:grpSpPr>
            <a:xfrm>
              <a:off x="0" y="6288261"/>
              <a:ext cx="12190963" cy="593895"/>
              <a:chOff x="-423081" y="6089300"/>
              <a:chExt cx="12192000" cy="593895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="" xmlns:a16="http://schemas.microsoft.com/office/drawing/2014/main" id="{6601BE42-38A1-49B1-919E-BF24C4988EBD}"/>
                  </a:ext>
                </a:extLst>
              </p:cNvPr>
              <p:cNvSpPr/>
              <p:nvPr/>
            </p:nvSpPr>
            <p:spPr>
              <a:xfrm>
                <a:off x="-423081" y="6541477"/>
                <a:ext cx="12192000" cy="14171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Rectángulo 3">
                <a:extLst>
                  <a:ext uri="{FF2B5EF4-FFF2-40B4-BE49-F238E27FC236}">
                    <a16:creationId xmlns="" xmlns:a16="http://schemas.microsoft.com/office/drawing/2014/main" id="{77BBFBB9-5E52-438C-B510-DA5543A7A627}"/>
                  </a:ext>
                </a:extLst>
              </p:cNvPr>
              <p:cNvSpPr/>
              <p:nvPr/>
            </p:nvSpPr>
            <p:spPr>
              <a:xfrm>
                <a:off x="-423081" y="6089300"/>
                <a:ext cx="8969635" cy="110532"/>
              </a:xfrm>
              <a:custGeom>
                <a:avLst/>
                <a:gdLst>
                  <a:gd name="connsiteX0" fmla="*/ 0 w 9335969"/>
                  <a:gd name="connsiteY0" fmla="*/ 0 h 110532"/>
                  <a:gd name="connsiteX1" fmla="*/ 9335969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  <a:gd name="connsiteX0" fmla="*/ 0 w 9335969"/>
                  <a:gd name="connsiteY0" fmla="*/ 0 h 110532"/>
                  <a:gd name="connsiteX1" fmla="*/ 9205341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35969" h="110532">
                    <a:moveTo>
                      <a:pt x="0" y="0"/>
                    </a:moveTo>
                    <a:lnTo>
                      <a:pt x="9205341" y="0"/>
                    </a:lnTo>
                    <a:lnTo>
                      <a:pt x="9335969" y="110532"/>
                    </a:lnTo>
                    <a:lnTo>
                      <a:pt x="0" y="1105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9F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9" name="Rectángulo 2">
                <a:extLst>
                  <a:ext uri="{FF2B5EF4-FFF2-40B4-BE49-F238E27FC236}">
                    <a16:creationId xmlns="" xmlns:a16="http://schemas.microsoft.com/office/drawing/2014/main" id="{B51D8D3C-A0D4-4E3D-BF33-881823860CFB}"/>
                  </a:ext>
                </a:extLst>
              </p:cNvPr>
              <p:cNvSpPr/>
              <p:nvPr/>
            </p:nvSpPr>
            <p:spPr>
              <a:xfrm>
                <a:off x="-423081" y="6159640"/>
                <a:ext cx="9727632" cy="381837"/>
              </a:xfrm>
              <a:custGeom>
                <a:avLst/>
                <a:gdLst>
                  <a:gd name="connsiteX0" fmla="*/ 0 w 10124924"/>
                  <a:gd name="connsiteY0" fmla="*/ 0 h 381837"/>
                  <a:gd name="connsiteX1" fmla="*/ 10124924 w 10124924"/>
                  <a:gd name="connsiteY1" fmla="*/ 0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  <a:gd name="connsiteX0" fmla="*/ 0 w 10124924"/>
                  <a:gd name="connsiteY0" fmla="*/ 0 h 381837"/>
                  <a:gd name="connsiteX1" fmla="*/ 9763183 w 10124924"/>
                  <a:gd name="connsiteY1" fmla="*/ 10049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4924" h="381837">
                    <a:moveTo>
                      <a:pt x="0" y="0"/>
                    </a:moveTo>
                    <a:lnTo>
                      <a:pt x="9763183" y="10049"/>
                    </a:lnTo>
                    <a:lnTo>
                      <a:pt x="10124924" y="381837"/>
                    </a:lnTo>
                    <a:lnTo>
                      <a:pt x="0" y="381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12B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pic>
          <p:nvPicPr>
            <p:cNvPr id="6" name="Imagen 5">
              <a:extLst>
                <a:ext uri="{FF2B5EF4-FFF2-40B4-BE49-F238E27FC236}">
                  <a16:creationId xmlns="" xmlns:a16="http://schemas.microsoft.com/office/drawing/2014/main" id="{D7B5D585-21C4-464B-BCEC-BA42A0CFD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26805" y="5541054"/>
              <a:ext cx="2239547" cy="1164214"/>
            </a:xfrm>
            <a:prstGeom prst="rect">
              <a:avLst/>
            </a:prstGeom>
          </p:spPr>
        </p:pic>
      </p:grpSp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4EFC72B5-F1EE-4422-AA5A-964371788C12}"/>
              </a:ext>
            </a:extLst>
          </p:cNvPr>
          <p:cNvSpPr txBox="1">
            <a:spLocks/>
          </p:cNvSpPr>
          <p:nvPr/>
        </p:nvSpPr>
        <p:spPr>
          <a:xfrm>
            <a:off x="1290079" y="1280983"/>
            <a:ext cx="162371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13392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4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6000" b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EJE ESTRATÉGICO #2: genera condiciones ciudadanas</a:t>
            </a:r>
            <a:endParaRPr lang="es-ES_tradnl" sz="6000" b="1" dirty="0">
              <a:solidFill>
                <a:schemeClr val="accent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964F2213-8776-486F-88F6-C9840615A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709024"/>
              </p:ext>
            </p:extLst>
          </p:nvPr>
        </p:nvGraphicFramePr>
        <p:xfrm>
          <a:off x="3494088" y="2794752"/>
          <a:ext cx="10438765" cy="52793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3785">
                  <a:extLst>
                    <a:ext uri="{9D8B030D-6E8A-4147-A177-3AD203B41FA5}">
                      <a16:colId xmlns="" xmlns:a16="http://schemas.microsoft.com/office/drawing/2014/main" val="1026790060"/>
                    </a:ext>
                  </a:extLst>
                </a:gridCol>
                <a:gridCol w="6824980">
                  <a:extLst>
                    <a:ext uri="{9D8B030D-6E8A-4147-A177-3AD203B41FA5}">
                      <a16:colId xmlns="" xmlns:a16="http://schemas.microsoft.com/office/drawing/2014/main" val="4289537432"/>
                    </a:ext>
                  </a:extLst>
                </a:gridCol>
              </a:tblGrid>
              <a:tr h="683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EJE</a:t>
                      </a:r>
                      <a:r>
                        <a:rPr sz="1400" b="1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ESTRATÉGICO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4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RESUMEN</a:t>
                      </a:r>
                      <a:r>
                        <a:rPr sz="14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sz="14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SENTIDO</a:t>
                      </a:r>
                      <a:r>
                        <a:rPr sz="14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LAS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LÍNEAS</a:t>
                      </a:r>
                      <a:r>
                        <a:rPr sz="14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ACCIÓN</a:t>
                      </a:r>
                      <a:r>
                        <a:rPr sz="14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sz="14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EJE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6634276"/>
                  </a:ext>
                </a:extLst>
              </a:tr>
              <a:tr h="42164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3250" dirty="0">
                        <a:latin typeface="Times New Roman"/>
                        <a:cs typeface="Times New Roman"/>
                      </a:endParaRPr>
                    </a:p>
                    <a:p>
                      <a:pPr marL="69215" marR="233679">
                        <a:lnSpc>
                          <a:spcPct val="115399"/>
                        </a:lnSpc>
                      </a:pPr>
                      <a:r>
                        <a:rPr sz="3200" spc="-155" dirty="0">
                          <a:latin typeface="Arial"/>
                          <a:cs typeface="Arial"/>
                        </a:rPr>
                        <a:t>Empoderamiento</a:t>
                      </a:r>
                      <a:r>
                        <a:rPr sz="3200" spc="-5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spc="-125" dirty="0">
                          <a:latin typeface="Arial"/>
                          <a:cs typeface="Arial"/>
                        </a:rPr>
                        <a:t>de  </a:t>
                      </a:r>
                      <a:r>
                        <a:rPr sz="3200" spc="-114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3200" spc="-170" dirty="0">
                          <a:latin typeface="Arial"/>
                          <a:cs typeface="Arial"/>
                        </a:rPr>
                        <a:t>ciudadanía </a:t>
                      </a:r>
                      <a:r>
                        <a:rPr sz="3200" spc="-18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3200" spc="-175" dirty="0">
                          <a:latin typeface="Arial"/>
                          <a:cs typeface="Arial"/>
                        </a:rPr>
                        <a:t>las  </a:t>
                      </a:r>
                      <a:r>
                        <a:rPr sz="3200" spc="-190" dirty="0">
                          <a:latin typeface="Arial"/>
                          <a:cs typeface="Arial"/>
                        </a:rPr>
                        <a:t>organizaciones  </a:t>
                      </a:r>
                      <a:r>
                        <a:rPr sz="3200" spc="-185" dirty="0">
                          <a:latin typeface="Arial"/>
                          <a:cs typeface="Arial"/>
                        </a:rPr>
                        <a:t>sociales </a:t>
                      </a:r>
                      <a:r>
                        <a:rPr sz="3200" spc="-12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3200" spc="-6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spc="-145" dirty="0">
                          <a:latin typeface="Arial"/>
                          <a:cs typeface="Arial"/>
                        </a:rPr>
                        <a:t>salud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150" spc="-5" dirty="0">
                          <a:latin typeface="Carlito"/>
                          <a:cs typeface="Carlito"/>
                        </a:rPr>
                        <a:t>Se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definen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nueve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líneas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acción</a:t>
                      </a:r>
                      <a:r>
                        <a:rPr sz="2150" spc="2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orientadas al</a:t>
                      </a:r>
                      <a:endParaRPr sz="2150" dirty="0">
                        <a:latin typeface="Carlito"/>
                        <a:cs typeface="Carlito"/>
                      </a:endParaRPr>
                    </a:p>
                    <a:p>
                      <a:pPr marL="71755" marR="54610" algn="just">
                        <a:lnSpc>
                          <a:spcPct val="117700"/>
                        </a:lnSpc>
                        <a:spcBef>
                          <a:spcPts val="45"/>
                        </a:spcBef>
                      </a:pPr>
                      <a:r>
                        <a:rPr sz="2150" spc="5" dirty="0">
                          <a:latin typeface="Carlito"/>
                          <a:cs typeface="Carlito"/>
                        </a:rPr>
                        <a:t>fortalecimiento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las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capacidades </a:t>
                      </a:r>
                      <a:r>
                        <a:rPr sz="2150" spc="4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ciudadanía </a:t>
                      </a:r>
                      <a:r>
                        <a:rPr sz="2150" spc="-15" dirty="0">
                          <a:latin typeface="Carlito"/>
                          <a:cs typeface="Carlito"/>
                        </a:rPr>
                        <a:t>para 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lograr un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rol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activo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con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una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participación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real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que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permita 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incidir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y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decidir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en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el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marco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gestión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pública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en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salud. 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Definición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herramientas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que le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permitan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los espacios 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participación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formales: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Asociaciones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Usuarios, 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alianzas,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Copacos,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Comités,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CTSSS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cumplir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con su papel 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dentro de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las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instancias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del sector </a:t>
                      </a:r>
                      <a:r>
                        <a:rPr sz="2150" spc="30" dirty="0">
                          <a:latin typeface="Carlito"/>
                          <a:cs typeface="Carlito"/>
                        </a:rPr>
                        <a:t>en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el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marco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del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derecho 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salud.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igual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forma </a:t>
                      </a:r>
                      <a:r>
                        <a:rPr sz="2150" spc="35" dirty="0">
                          <a:latin typeface="Carlito"/>
                          <a:cs typeface="Carlito"/>
                        </a:rPr>
                        <a:t>se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trata de fortalecer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todas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las 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organizaciones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sociales autónomas </a:t>
                      </a:r>
                      <a:r>
                        <a:rPr sz="2150" spc="25" dirty="0">
                          <a:latin typeface="Carlito"/>
                          <a:cs typeface="Carlito"/>
                        </a:rPr>
                        <a:t>que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trabajan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por </a:t>
                      </a:r>
                      <a:r>
                        <a:rPr sz="2150" spc="-25" dirty="0">
                          <a:latin typeface="Carlito"/>
                          <a:cs typeface="Carlito"/>
                        </a:rPr>
                        <a:t>el 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cumplimiento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del derecho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</a:t>
                      </a:r>
                      <a:r>
                        <a:rPr sz="215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salud.</a:t>
                      </a: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3652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88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EDAD986F-BA30-4257-BF84-5B8138D103E3}"/>
              </a:ext>
            </a:extLst>
          </p:cNvPr>
          <p:cNvGrpSpPr/>
          <p:nvPr/>
        </p:nvGrpSpPr>
        <p:grpSpPr>
          <a:xfrm>
            <a:off x="0" y="8079790"/>
            <a:ext cx="17856200" cy="1964323"/>
            <a:chOff x="0" y="5541054"/>
            <a:chExt cx="12190963" cy="1341102"/>
          </a:xfrm>
        </p:grpSpPr>
        <p:grpSp>
          <p:nvGrpSpPr>
            <p:cNvPr id="5" name="Grupo 4">
              <a:extLst>
                <a:ext uri="{FF2B5EF4-FFF2-40B4-BE49-F238E27FC236}">
                  <a16:creationId xmlns="" xmlns:a16="http://schemas.microsoft.com/office/drawing/2014/main" id="{EFC100EA-762C-4B37-97D1-93C673EC2116}"/>
                </a:ext>
              </a:extLst>
            </p:cNvPr>
            <p:cNvGrpSpPr/>
            <p:nvPr/>
          </p:nvGrpSpPr>
          <p:grpSpPr>
            <a:xfrm>
              <a:off x="0" y="6288261"/>
              <a:ext cx="12190963" cy="593895"/>
              <a:chOff x="-423081" y="6089300"/>
              <a:chExt cx="12192000" cy="593895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="" xmlns:a16="http://schemas.microsoft.com/office/drawing/2014/main" id="{6601BE42-38A1-49B1-919E-BF24C4988EBD}"/>
                  </a:ext>
                </a:extLst>
              </p:cNvPr>
              <p:cNvSpPr/>
              <p:nvPr/>
            </p:nvSpPr>
            <p:spPr>
              <a:xfrm>
                <a:off x="-423081" y="6541477"/>
                <a:ext cx="12192000" cy="14171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Rectángulo 3">
                <a:extLst>
                  <a:ext uri="{FF2B5EF4-FFF2-40B4-BE49-F238E27FC236}">
                    <a16:creationId xmlns="" xmlns:a16="http://schemas.microsoft.com/office/drawing/2014/main" id="{77BBFBB9-5E52-438C-B510-DA5543A7A627}"/>
                  </a:ext>
                </a:extLst>
              </p:cNvPr>
              <p:cNvSpPr/>
              <p:nvPr/>
            </p:nvSpPr>
            <p:spPr>
              <a:xfrm>
                <a:off x="-423081" y="6089300"/>
                <a:ext cx="8969635" cy="110532"/>
              </a:xfrm>
              <a:custGeom>
                <a:avLst/>
                <a:gdLst>
                  <a:gd name="connsiteX0" fmla="*/ 0 w 9335969"/>
                  <a:gd name="connsiteY0" fmla="*/ 0 h 110532"/>
                  <a:gd name="connsiteX1" fmla="*/ 9335969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  <a:gd name="connsiteX0" fmla="*/ 0 w 9335969"/>
                  <a:gd name="connsiteY0" fmla="*/ 0 h 110532"/>
                  <a:gd name="connsiteX1" fmla="*/ 9205341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35969" h="110532">
                    <a:moveTo>
                      <a:pt x="0" y="0"/>
                    </a:moveTo>
                    <a:lnTo>
                      <a:pt x="9205341" y="0"/>
                    </a:lnTo>
                    <a:lnTo>
                      <a:pt x="9335969" y="110532"/>
                    </a:lnTo>
                    <a:lnTo>
                      <a:pt x="0" y="1105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9F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9" name="Rectángulo 2">
                <a:extLst>
                  <a:ext uri="{FF2B5EF4-FFF2-40B4-BE49-F238E27FC236}">
                    <a16:creationId xmlns="" xmlns:a16="http://schemas.microsoft.com/office/drawing/2014/main" id="{B51D8D3C-A0D4-4E3D-BF33-881823860CFB}"/>
                  </a:ext>
                </a:extLst>
              </p:cNvPr>
              <p:cNvSpPr/>
              <p:nvPr/>
            </p:nvSpPr>
            <p:spPr>
              <a:xfrm>
                <a:off x="-423081" y="6159640"/>
                <a:ext cx="9727632" cy="381837"/>
              </a:xfrm>
              <a:custGeom>
                <a:avLst/>
                <a:gdLst>
                  <a:gd name="connsiteX0" fmla="*/ 0 w 10124924"/>
                  <a:gd name="connsiteY0" fmla="*/ 0 h 381837"/>
                  <a:gd name="connsiteX1" fmla="*/ 10124924 w 10124924"/>
                  <a:gd name="connsiteY1" fmla="*/ 0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  <a:gd name="connsiteX0" fmla="*/ 0 w 10124924"/>
                  <a:gd name="connsiteY0" fmla="*/ 0 h 381837"/>
                  <a:gd name="connsiteX1" fmla="*/ 9763183 w 10124924"/>
                  <a:gd name="connsiteY1" fmla="*/ 10049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4924" h="381837">
                    <a:moveTo>
                      <a:pt x="0" y="0"/>
                    </a:moveTo>
                    <a:lnTo>
                      <a:pt x="9763183" y="10049"/>
                    </a:lnTo>
                    <a:lnTo>
                      <a:pt x="10124924" y="381837"/>
                    </a:lnTo>
                    <a:lnTo>
                      <a:pt x="0" y="381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12B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pic>
          <p:nvPicPr>
            <p:cNvPr id="6" name="Imagen 5">
              <a:extLst>
                <a:ext uri="{FF2B5EF4-FFF2-40B4-BE49-F238E27FC236}">
                  <a16:creationId xmlns="" xmlns:a16="http://schemas.microsoft.com/office/drawing/2014/main" id="{D7B5D585-21C4-464B-BCEC-BA42A0CFD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26805" y="5541054"/>
              <a:ext cx="2239547" cy="1164214"/>
            </a:xfrm>
            <a:prstGeom prst="rect">
              <a:avLst/>
            </a:prstGeom>
          </p:spPr>
        </p:pic>
      </p:grpSp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4EFC72B5-F1EE-4422-AA5A-964371788C12}"/>
              </a:ext>
            </a:extLst>
          </p:cNvPr>
          <p:cNvSpPr txBox="1">
            <a:spLocks/>
          </p:cNvSpPr>
          <p:nvPr/>
        </p:nvSpPr>
        <p:spPr>
          <a:xfrm>
            <a:off x="1290079" y="1280983"/>
            <a:ext cx="162371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13392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4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6000" b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EJE ESTRATÉGICO #3: modifica la mentalidad sobre el derecho a la salud  como bien público. </a:t>
            </a:r>
            <a:endParaRPr lang="es-ES_tradnl" sz="6000" b="1" dirty="0">
              <a:solidFill>
                <a:schemeClr val="accent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121F6CCE-F098-4941-AF08-AE2F332BA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117831"/>
              </p:ext>
            </p:extLst>
          </p:nvPr>
        </p:nvGraphicFramePr>
        <p:xfrm>
          <a:off x="3636963" y="3065177"/>
          <a:ext cx="10582274" cy="4356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2815">
                  <a:extLst>
                    <a:ext uri="{9D8B030D-6E8A-4147-A177-3AD203B41FA5}">
                      <a16:colId xmlns="" xmlns:a16="http://schemas.microsoft.com/office/drawing/2014/main" val="2659468764"/>
                    </a:ext>
                  </a:extLst>
                </a:gridCol>
                <a:gridCol w="7109459">
                  <a:extLst>
                    <a:ext uri="{9D8B030D-6E8A-4147-A177-3AD203B41FA5}">
                      <a16:colId xmlns="" xmlns:a16="http://schemas.microsoft.com/office/drawing/2014/main" val="3857809037"/>
                    </a:ext>
                  </a:extLst>
                </a:gridCol>
              </a:tblGrid>
              <a:tr h="721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EJE</a:t>
                      </a:r>
                      <a:r>
                        <a:rPr sz="14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ESTRATÉGICO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4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RESUMEN</a:t>
                      </a:r>
                      <a:r>
                        <a:rPr sz="14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sz="14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SENTIDO</a:t>
                      </a:r>
                      <a:r>
                        <a:rPr sz="14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LAS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LÍNEAS</a:t>
                      </a:r>
                      <a:r>
                        <a:rPr sz="14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ACCIÓN</a:t>
                      </a:r>
                      <a:r>
                        <a:rPr sz="14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sz="14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EJE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2642242"/>
                  </a:ext>
                </a:extLst>
              </a:tr>
              <a:tr h="3528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4750" dirty="0">
                        <a:latin typeface="Times New Roman"/>
                        <a:cs typeface="Times New Roman"/>
                      </a:endParaRPr>
                    </a:p>
                    <a:p>
                      <a:pPr marL="69215" marR="47625">
                        <a:lnSpc>
                          <a:spcPct val="115399"/>
                        </a:lnSpc>
                      </a:pPr>
                      <a:r>
                        <a:rPr sz="3200" spc="-155" dirty="0">
                          <a:latin typeface="Arial"/>
                          <a:cs typeface="Arial"/>
                        </a:rPr>
                        <a:t>Impulso </a:t>
                      </a:r>
                      <a:r>
                        <a:rPr sz="3200" spc="-26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3200" spc="-150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3200" spc="-110" dirty="0">
                          <a:latin typeface="Arial"/>
                          <a:cs typeface="Arial"/>
                        </a:rPr>
                        <a:t>cultura  </a:t>
                      </a:r>
                      <a:r>
                        <a:rPr sz="3200" spc="-12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3200" spc="-114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3200" spc="-5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spc="-150" dirty="0">
                          <a:latin typeface="Arial"/>
                          <a:cs typeface="Arial"/>
                        </a:rPr>
                        <a:t>salud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150" dirty="0">
                          <a:latin typeface="Carlito"/>
                          <a:cs typeface="Carlito"/>
                        </a:rPr>
                        <a:t>Este </a:t>
                      </a:r>
                      <a:r>
                        <a:rPr sz="2150" spc="25" dirty="0">
                          <a:latin typeface="Carlito"/>
                          <a:cs typeface="Carlito"/>
                        </a:rPr>
                        <a:t>eje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con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cinco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líneas </a:t>
                      </a:r>
                      <a:r>
                        <a:rPr sz="2150" spc="4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acción pretende </a:t>
                      </a:r>
                      <a:r>
                        <a:rPr sz="2150" spc="25" dirty="0">
                          <a:latin typeface="Carlito"/>
                          <a:cs typeface="Carlito"/>
                        </a:rPr>
                        <a:t>que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el</a:t>
                      </a:r>
                      <a:r>
                        <a:rPr sz="2150" spc="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Estado</a:t>
                      </a:r>
                      <a:endParaRPr sz="2150" dirty="0">
                        <a:latin typeface="Carlito"/>
                        <a:cs typeface="Carlito"/>
                      </a:endParaRPr>
                    </a:p>
                    <a:p>
                      <a:pPr marL="71755" marR="64135" algn="just">
                        <a:lnSpc>
                          <a:spcPct val="117900"/>
                        </a:lnSpc>
                        <a:spcBef>
                          <a:spcPts val="40"/>
                        </a:spcBef>
                      </a:pPr>
                      <a:r>
                        <a:rPr sz="2150" spc="-5" dirty="0">
                          <a:latin typeface="Carlito"/>
                          <a:cs typeface="Carlito"/>
                        </a:rPr>
                        <a:t>garantice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el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ejercicio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del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cuidado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(colectivo) y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del 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autocuidado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(individual)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como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elemento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esencial </a:t>
                      </a:r>
                      <a:r>
                        <a:rPr sz="2150" spc="-15" dirty="0">
                          <a:latin typeface="Carlito"/>
                          <a:cs typeface="Carlito"/>
                        </a:rPr>
                        <a:t>para </a:t>
                      </a:r>
                      <a:r>
                        <a:rPr sz="2150" spc="-25" dirty="0">
                          <a:latin typeface="Carlito"/>
                          <a:cs typeface="Carlito"/>
                        </a:rPr>
                        <a:t>el 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cumplimiento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del derecho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</a:t>
                      </a:r>
                      <a:r>
                        <a:rPr sz="215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salud.</a:t>
                      </a: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50" dirty="0">
                          <a:latin typeface="Carlito"/>
                          <a:cs typeface="Carlito"/>
                        </a:rPr>
                        <a:t>Incorporar</a:t>
                      </a:r>
                      <a:r>
                        <a:rPr sz="2150" spc="1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2150" spc="1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</a:t>
                      </a:r>
                      <a:r>
                        <a:rPr sz="2150" spc="2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ciudadanía</a:t>
                      </a:r>
                      <a:r>
                        <a:rPr sz="2150" spc="1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en</a:t>
                      </a:r>
                      <a:r>
                        <a:rPr sz="2150" spc="1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los</a:t>
                      </a:r>
                      <a:r>
                        <a:rPr sz="2150" spc="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programas</a:t>
                      </a:r>
                      <a:r>
                        <a:rPr sz="2150" spc="1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</a:t>
                      </a:r>
                      <a:r>
                        <a:rPr sz="2150" spc="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prevención</a:t>
                      </a:r>
                      <a:r>
                        <a:rPr sz="2150" spc="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y</a:t>
                      </a:r>
                      <a:endParaRPr sz="2150" dirty="0">
                        <a:latin typeface="Carlito"/>
                        <a:cs typeface="Carlito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2150" spc="10" dirty="0">
                          <a:latin typeface="Carlito"/>
                          <a:cs typeface="Carlito"/>
                        </a:rPr>
                        <a:t>promoción,</a:t>
                      </a:r>
                      <a:r>
                        <a:rPr sz="2150" spc="10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2150" spc="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incorporar</a:t>
                      </a:r>
                      <a:r>
                        <a:rPr sz="2150" spc="1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</a:t>
                      </a:r>
                      <a:r>
                        <a:rPr sz="2150" spc="1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PPSS</a:t>
                      </a:r>
                      <a:r>
                        <a:rPr sz="2150" spc="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en</a:t>
                      </a:r>
                      <a:r>
                        <a:rPr sz="2150" spc="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30" dirty="0">
                          <a:latin typeface="Carlito"/>
                          <a:cs typeface="Carlito"/>
                        </a:rPr>
                        <a:t>los</a:t>
                      </a:r>
                      <a:r>
                        <a:rPr sz="2150" spc="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lineamientos</a:t>
                      </a:r>
                      <a:r>
                        <a:rPr sz="2150" spc="10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de</a:t>
                      </a:r>
                      <a:r>
                        <a:rPr sz="2150" spc="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salud</a:t>
                      </a:r>
                      <a:endParaRPr sz="2150" dirty="0">
                        <a:latin typeface="Carlito"/>
                        <a:cs typeface="Carlito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50" spc="5" dirty="0">
                          <a:latin typeface="Carlito"/>
                          <a:cs typeface="Carlito"/>
                        </a:rPr>
                        <a:t>pública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orientados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las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entidades</a:t>
                      </a:r>
                      <a:r>
                        <a:rPr sz="2150" spc="3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territoriales.</a:t>
                      </a:r>
                      <a:endParaRPr sz="2150" dirty="0">
                        <a:latin typeface="Carlito"/>
                        <a:cs typeface="Carlito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1600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459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EDAD986F-BA30-4257-BF84-5B8138D103E3}"/>
              </a:ext>
            </a:extLst>
          </p:cNvPr>
          <p:cNvGrpSpPr/>
          <p:nvPr/>
        </p:nvGrpSpPr>
        <p:grpSpPr>
          <a:xfrm>
            <a:off x="0" y="8079790"/>
            <a:ext cx="17856200" cy="1964323"/>
            <a:chOff x="0" y="5541054"/>
            <a:chExt cx="12190963" cy="1341102"/>
          </a:xfrm>
        </p:grpSpPr>
        <p:grpSp>
          <p:nvGrpSpPr>
            <p:cNvPr id="5" name="Grupo 4">
              <a:extLst>
                <a:ext uri="{FF2B5EF4-FFF2-40B4-BE49-F238E27FC236}">
                  <a16:creationId xmlns="" xmlns:a16="http://schemas.microsoft.com/office/drawing/2014/main" id="{EFC100EA-762C-4B37-97D1-93C673EC2116}"/>
                </a:ext>
              </a:extLst>
            </p:cNvPr>
            <p:cNvGrpSpPr/>
            <p:nvPr/>
          </p:nvGrpSpPr>
          <p:grpSpPr>
            <a:xfrm>
              <a:off x="0" y="6288261"/>
              <a:ext cx="12190963" cy="593895"/>
              <a:chOff x="-423081" y="6089300"/>
              <a:chExt cx="12192000" cy="593895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="" xmlns:a16="http://schemas.microsoft.com/office/drawing/2014/main" id="{6601BE42-38A1-49B1-919E-BF24C4988EBD}"/>
                  </a:ext>
                </a:extLst>
              </p:cNvPr>
              <p:cNvSpPr/>
              <p:nvPr/>
            </p:nvSpPr>
            <p:spPr>
              <a:xfrm>
                <a:off x="-423081" y="6541477"/>
                <a:ext cx="12192000" cy="14171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Rectángulo 3">
                <a:extLst>
                  <a:ext uri="{FF2B5EF4-FFF2-40B4-BE49-F238E27FC236}">
                    <a16:creationId xmlns="" xmlns:a16="http://schemas.microsoft.com/office/drawing/2014/main" id="{77BBFBB9-5E52-438C-B510-DA5543A7A627}"/>
                  </a:ext>
                </a:extLst>
              </p:cNvPr>
              <p:cNvSpPr/>
              <p:nvPr/>
            </p:nvSpPr>
            <p:spPr>
              <a:xfrm>
                <a:off x="-423081" y="6089300"/>
                <a:ext cx="8969635" cy="110532"/>
              </a:xfrm>
              <a:custGeom>
                <a:avLst/>
                <a:gdLst>
                  <a:gd name="connsiteX0" fmla="*/ 0 w 9335969"/>
                  <a:gd name="connsiteY0" fmla="*/ 0 h 110532"/>
                  <a:gd name="connsiteX1" fmla="*/ 9335969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  <a:gd name="connsiteX0" fmla="*/ 0 w 9335969"/>
                  <a:gd name="connsiteY0" fmla="*/ 0 h 110532"/>
                  <a:gd name="connsiteX1" fmla="*/ 9205341 w 9335969"/>
                  <a:gd name="connsiteY1" fmla="*/ 0 h 110532"/>
                  <a:gd name="connsiteX2" fmla="*/ 9335969 w 9335969"/>
                  <a:gd name="connsiteY2" fmla="*/ 110532 h 110532"/>
                  <a:gd name="connsiteX3" fmla="*/ 0 w 9335969"/>
                  <a:gd name="connsiteY3" fmla="*/ 110532 h 110532"/>
                  <a:gd name="connsiteX4" fmla="*/ 0 w 9335969"/>
                  <a:gd name="connsiteY4" fmla="*/ 0 h 110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35969" h="110532">
                    <a:moveTo>
                      <a:pt x="0" y="0"/>
                    </a:moveTo>
                    <a:lnTo>
                      <a:pt x="9205341" y="0"/>
                    </a:lnTo>
                    <a:lnTo>
                      <a:pt x="9335969" y="110532"/>
                    </a:lnTo>
                    <a:lnTo>
                      <a:pt x="0" y="1105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9F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9" name="Rectángulo 2">
                <a:extLst>
                  <a:ext uri="{FF2B5EF4-FFF2-40B4-BE49-F238E27FC236}">
                    <a16:creationId xmlns="" xmlns:a16="http://schemas.microsoft.com/office/drawing/2014/main" id="{B51D8D3C-A0D4-4E3D-BF33-881823860CFB}"/>
                  </a:ext>
                </a:extLst>
              </p:cNvPr>
              <p:cNvSpPr/>
              <p:nvPr/>
            </p:nvSpPr>
            <p:spPr>
              <a:xfrm>
                <a:off x="-423081" y="6159640"/>
                <a:ext cx="9727632" cy="381837"/>
              </a:xfrm>
              <a:custGeom>
                <a:avLst/>
                <a:gdLst>
                  <a:gd name="connsiteX0" fmla="*/ 0 w 10124924"/>
                  <a:gd name="connsiteY0" fmla="*/ 0 h 381837"/>
                  <a:gd name="connsiteX1" fmla="*/ 10124924 w 10124924"/>
                  <a:gd name="connsiteY1" fmla="*/ 0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  <a:gd name="connsiteX0" fmla="*/ 0 w 10124924"/>
                  <a:gd name="connsiteY0" fmla="*/ 0 h 381837"/>
                  <a:gd name="connsiteX1" fmla="*/ 9763183 w 10124924"/>
                  <a:gd name="connsiteY1" fmla="*/ 10049 h 381837"/>
                  <a:gd name="connsiteX2" fmla="*/ 10124924 w 10124924"/>
                  <a:gd name="connsiteY2" fmla="*/ 381837 h 381837"/>
                  <a:gd name="connsiteX3" fmla="*/ 0 w 10124924"/>
                  <a:gd name="connsiteY3" fmla="*/ 381837 h 381837"/>
                  <a:gd name="connsiteX4" fmla="*/ 0 w 10124924"/>
                  <a:gd name="connsiteY4" fmla="*/ 0 h 38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4924" h="381837">
                    <a:moveTo>
                      <a:pt x="0" y="0"/>
                    </a:moveTo>
                    <a:lnTo>
                      <a:pt x="9763183" y="10049"/>
                    </a:lnTo>
                    <a:lnTo>
                      <a:pt x="10124924" y="381837"/>
                    </a:lnTo>
                    <a:lnTo>
                      <a:pt x="0" y="381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12B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pic>
          <p:nvPicPr>
            <p:cNvPr id="6" name="Imagen 5">
              <a:extLst>
                <a:ext uri="{FF2B5EF4-FFF2-40B4-BE49-F238E27FC236}">
                  <a16:creationId xmlns="" xmlns:a16="http://schemas.microsoft.com/office/drawing/2014/main" id="{D7B5D585-21C4-464B-BCEC-BA42A0CFD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26805" y="5541054"/>
              <a:ext cx="2239547" cy="1164214"/>
            </a:xfrm>
            <a:prstGeom prst="rect">
              <a:avLst/>
            </a:prstGeom>
          </p:spPr>
        </p:pic>
      </p:grpSp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4EFC72B5-F1EE-4422-AA5A-964371788C12}"/>
              </a:ext>
            </a:extLst>
          </p:cNvPr>
          <p:cNvSpPr txBox="1">
            <a:spLocks/>
          </p:cNvSpPr>
          <p:nvPr/>
        </p:nvSpPr>
        <p:spPr>
          <a:xfrm>
            <a:off x="1290079" y="1280983"/>
            <a:ext cx="162371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13392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4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6000" b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EJE ESTRATÉGICO #4:genera posibilidades de acción y control sobre la  gestión</a:t>
            </a:r>
            <a:endParaRPr lang="es-ES_tradnl" sz="6000" b="1" dirty="0">
              <a:solidFill>
                <a:schemeClr val="accent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D2C80977-76C4-47AD-9ED6-4BFA257EF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928242"/>
              </p:ext>
            </p:extLst>
          </p:nvPr>
        </p:nvGraphicFramePr>
        <p:xfrm>
          <a:off x="4144010" y="3110078"/>
          <a:ext cx="9568180" cy="42198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1690">
                  <a:extLst>
                    <a:ext uri="{9D8B030D-6E8A-4147-A177-3AD203B41FA5}">
                      <a16:colId xmlns="" xmlns:a16="http://schemas.microsoft.com/office/drawing/2014/main" val="1551343383"/>
                    </a:ext>
                  </a:extLst>
                </a:gridCol>
                <a:gridCol w="6206490">
                  <a:extLst>
                    <a:ext uri="{9D8B030D-6E8A-4147-A177-3AD203B41FA5}">
                      <a16:colId xmlns="" xmlns:a16="http://schemas.microsoft.com/office/drawing/2014/main" val="4023491089"/>
                    </a:ext>
                  </a:extLst>
                </a:gridCol>
              </a:tblGrid>
              <a:tr h="6482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EJE</a:t>
                      </a:r>
                      <a:r>
                        <a:rPr sz="14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ESTRATÉGICO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4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RESUMEN</a:t>
                      </a:r>
                      <a:r>
                        <a:rPr sz="14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sz="14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SENTIDO</a:t>
                      </a:r>
                      <a:r>
                        <a:rPr sz="14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LAS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LÍNEAS</a:t>
                      </a:r>
                      <a:r>
                        <a:rPr sz="14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ACCIÓN</a:t>
                      </a:r>
                      <a:r>
                        <a:rPr sz="14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sz="14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EJE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797818"/>
                  </a:ext>
                </a:extLst>
              </a:tr>
              <a:tr h="35716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4100" dirty="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200" spc="-110" dirty="0">
                          <a:latin typeface="Arial"/>
                          <a:cs typeface="Arial"/>
                        </a:rPr>
                        <a:t>Control</a:t>
                      </a:r>
                      <a:r>
                        <a:rPr sz="3200" spc="-3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spc="-150" dirty="0">
                          <a:latin typeface="Arial"/>
                          <a:cs typeface="Arial"/>
                        </a:rPr>
                        <a:t>social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ts val="2480"/>
                        </a:lnSpc>
                      </a:pPr>
                      <a:r>
                        <a:rPr sz="2150" spc="-10" dirty="0">
                          <a:latin typeface="Carlito"/>
                          <a:cs typeface="Carlito"/>
                        </a:rPr>
                        <a:t>Con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seis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líneas </a:t>
                      </a:r>
                      <a:r>
                        <a:rPr sz="2150" spc="4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acción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este </a:t>
                      </a:r>
                      <a:r>
                        <a:rPr sz="2150" spc="25" dirty="0">
                          <a:latin typeface="Carlito"/>
                          <a:cs typeface="Carlito"/>
                        </a:rPr>
                        <a:t>eje </a:t>
                      </a:r>
                      <a:r>
                        <a:rPr sz="2150" spc="4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 </a:t>
                      </a:r>
                      <a:r>
                        <a:rPr sz="2150" spc="25" dirty="0">
                          <a:latin typeface="Carlito"/>
                          <a:cs typeface="Carlito"/>
                        </a:rPr>
                        <a:t>PPSS</a:t>
                      </a:r>
                      <a:r>
                        <a:rPr sz="2150" spc="2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150" spc="55" dirty="0">
                          <a:latin typeface="Carlito"/>
                          <a:cs typeface="Carlito"/>
                        </a:rPr>
                        <a:t>se</a:t>
                      </a:r>
                      <a:endParaRPr sz="2150" dirty="0">
                        <a:latin typeface="Carlito"/>
                        <a:cs typeface="Carlito"/>
                      </a:endParaRPr>
                    </a:p>
                    <a:p>
                      <a:pPr marL="71755" marR="42545" algn="just">
                        <a:lnSpc>
                          <a:spcPct val="102299"/>
                        </a:lnSpc>
                        <a:spcBef>
                          <a:spcPts val="60"/>
                        </a:spcBef>
                      </a:pPr>
                      <a:r>
                        <a:rPr sz="2150" dirty="0">
                          <a:latin typeface="Carlito"/>
                          <a:cs typeface="Carlito"/>
                        </a:rPr>
                        <a:t>orienta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al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fortalecimiento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del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control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ciudadano 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sobre los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recursos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públicos,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las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instituciones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y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los 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actores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del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sistema como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elemento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crucial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del 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derecho a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salud. </a:t>
                      </a:r>
                      <a:r>
                        <a:rPr sz="2150" spc="-25" dirty="0">
                          <a:latin typeface="Carlito"/>
                          <a:cs typeface="Carlito"/>
                        </a:rPr>
                        <a:t>Por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ende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se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requiere </a:t>
                      </a:r>
                      <a:r>
                        <a:rPr sz="2150" spc="-25" dirty="0">
                          <a:latin typeface="Carlito"/>
                          <a:cs typeface="Carlito"/>
                        </a:rPr>
                        <a:t>el 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fortalecimiento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explícito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del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Control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Social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y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las 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veedurías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ciudadanas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en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salud,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con </a:t>
                      </a:r>
                      <a:r>
                        <a:rPr sz="2150" spc="15" dirty="0">
                          <a:latin typeface="Carlito"/>
                          <a:cs typeface="Carlito"/>
                        </a:rPr>
                        <a:t>procesos </a:t>
                      </a:r>
                      <a:r>
                        <a:rPr sz="2150" spc="65" dirty="0">
                          <a:latin typeface="Carlito"/>
                          <a:cs typeface="Carlito"/>
                        </a:rPr>
                        <a:t>de 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formación, </a:t>
                      </a:r>
                      <a:r>
                        <a:rPr sz="2150" dirty="0">
                          <a:latin typeface="Carlito"/>
                          <a:cs typeface="Carlito"/>
                        </a:rPr>
                        <a:t>mejorar </a:t>
                      </a:r>
                      <a:r>
                        <a:rPr sz="2150" spc="-10" dirty="0">
                          <a:latin typeface="Carlito"/>
                          <a:cs typeface="Carlito"/>
                        </a:rPr>
                        <a:t>el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acceso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2150" spc="20" dirty="0">
                          <a:latin typeface="Carlito"/>
                          <a:cs typeface="Carlito"/>
                        </a:rPr>
                        <a:t>la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información,  reconocimiento,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y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los </a:t>
                      </a:r>
                      <a:r>
                        <a:rPr sz="2150" spc="10" dirty="0">
                          <a:latin typeface="Carlito"/>
                          <a:cs typeface="Carlito"/>
                        </a:rPr>
                        <a:t>medios </a:t>
                      </a:r>
                      <a:r>
                        <a:rPr sz="2150" spc="-15" dirty="0">
                          <a:latin typeface="Carlito"/>
                          <a:cs typeface="Carlito"/>
                        </a:rPr>
                        <a:t>para </a:t>
                      </a:r>
                      <a:r>
                        <a:rPr sz="2150" spc="5" dirty="0">
                          <a:latin typeface="Carlito"/>
                          <a:cs typeface="Carlito"/>
                        </a:rPr>
                        <a:t>analizar </a:t>
                      </a:r>
                      <a:r>
                        <a:rPr sz="2150" spc="30" dirty="0">
                          <a:latin typeface="Carlito"/>
                          <a:cs typeface="Carlito"/>
                        </a:rPr>
                        <a:t>la  </a:t>
                      </a:r>
                      <a:r>
                        <a:rPr sz="2150" spc="-5" dirty="0">
                          <a:latin typeface="Carlito"/>
                          <a:cs typeface="Carlito"/>
                        </a:rPr>
                        <a:t>información.</a:t>
                      </a:r>
                      <a:endParaRPr sz="21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4753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2548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8004</TotalTime>
  <Words>905</Words>
  <Application>Microsoft Office PowerPoint</Application>
  <PresentationFormat>Personalizado</PresentationFormat>
  <Paragraphs>80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Carlito</vt:lpstr>
      <vt:lpstr>Times New Roman</vt:lpstr>
      <vt:lpstr>Tema de Office</vt:lpstr>
      <vt:lpstr>POLÍTICA DE PARTICIPACIÓN SOCIAL EN SALUD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Luisa Ortegon</dc:creator>
  <cp:lastModifiedBy>YOBANA ORTIZ PALACIOS</cp:lastModifiedBy>
  <cp:revision>35</cp:revision>
  <dcterms:created xsi:type="dcterms:W3CDTF">2019-04-26T22:56:50Z</dcterms:created>
  <dcterms:modified xsi:type="dcterms:W3CDTF">2021-02-20T15:59:37Z</dcterms:modified>
</cp:coreProperties>
</file>